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320" r:id="rId2"/>
    <p:sldId id="367" r:id="rId3"/>
    <p:sldId id="366" r:id="rId4"/>
    <p:sldId id="371" r:id="rId5"/>
    <p:sldId id="372" r:id="rId6"/>
    <p:sldId id="368" r:id="rId7"/>
    <p:sldId id="365" r:id="rId8"/>
    <p:sldId id="317" r:id="rId9"/>
    <p:sldId id="364" r:id="rId10"/>
    <p:sldId id="323" r:id="rId11"/>
    <p:sldId id="324" r:id="rId12"/>
    <p:sldId id="325" r:id="rId13"/>
    <p:sldId id="326" r:id="rId14"/>
    <p:sldId id="327" r:id="rId15"/>
    <p:sldId id="328" r:id="rId16"/>
    <p:sldId id="329" r:id="rId17"/>
    <p:sldId id="330" r:id="rId18"/>
    <p:sldId id="332" r:id="rId19"/>
    <p:sldId id="331" r:id="rId20"/>
    <p:sldId id="333" r:id="rId21"/>
    <p:sldId id="334" r:id="rId22"/>
    <p:sldId id="373" r:id="rId23"/>
    <p:sldId id="369" r:id="rId24"/>
    <p:sldId id="378" r:id="rId25"/>
    <p:sldId id="335" r:id="rId26"/>
    <p:sldId id="370" r:id="rId27"/>
    <p:sldId id="374" r:id="rId28"/>
    <p:sldId id="337" r:id="rId29"/>
    <p:sldId id="338" r:id="rId30"/>
    <p:sldId id="339" r:id="rId31"/>
    <p:sldId id="340" r:id="rId32"/>
    <p:sldId id="341" r:id="rId33"/>
    <p:sldId id="379" r:id="rId34"/>
    <p:sldId id="380" r:id="rId35"/>
    <p:sldId id="375" r:id="rId36"/>
    <p:sldId id="377" r:id="rId37"/>
    <p:sldId id="376" r:id="rId38"/>
    <p:sldId id="381" r:id="rId39"/>
    <p:sldId id="382" r:id="rId40"/>
    <p:sldId id="383"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A21"/>
    <a:srgbClr val="FF0066"/>
    <a:srgbClr val="7F7F7F"/>
    <a:srgbClr val="E99C01"/>
    <a:srgbClr val="DEA900"/>
    <a:srgbClr val="EAB200"/>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autoAdjust="0"/>
    <p:restoredTop sz="94861" autoAdjust="0"/>
  </p:normalViewPr>
  <p:slideViewPr>
    <p:cSldViewPr snapToGrid="0" snapToObjects="1">
      <p:cViewPr varScale="1">
        <p:scale>
          <a:sx n="85" d="100"/>
          <a:sy n="85" d="100"/>
        </p:scale>
        <p:origin x="-228" y="-96"/>
      </p:cViewPr>
      <p:guideLst>
        <p:guide orient="horz" pos="2160"/>
        <p:guide pos="3840"/>
      </p:guideLst>
    </p:cSldViewPr>
  </p:slideViewPr>
  <p:outlineViewPr>
    <p:cViewPr>
      <p:scale>
        <a:sx n="33" d="100"/>
        <a:sy n="33" d="100"/>
      </p:scale>
      <p:origin x="0" y="12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3D3CE-681F-4105-B00E-A4262034C898}" type="datetimeFigureOut">
              <a:rPr lang="zh-CN" altLang="en-US" smtClean="0"/>
              <a:t>2016-7-8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79D3D-27FE-440B-A334-E7258793F09D}" type="slidenum">
              <a:rPr lang="zh-CN" altLang="en-US" smtClean="0"/>
              <a:t>‹#›</a:t>
            </a:fld>
            <a:endParaRPr lang="zh-CN" altLang="en-US"/>
          </a:p>
        </p:txBody>
      </p:sp>
    </p:spTree>
    <p:extLst>
      <p:ext uri="{BB962C8B-B14F-4D97-AF65-F5344CB8AC3E}">
        <p14:creationId xmlns:p14="http://schemas.microsoft.com/office/powerpoint/2010/main" val="152070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78336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110252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195774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42423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71988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164976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59651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118964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102520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7959B1B8-E0F7-FC43-8CAF-867DCE41925F}" type="datetimeFigureOut">
              <a:rPr kumimoji="1" lang="zh-CN" altLang="en-US" smtClean="0"/>
              <a:t>2016-7-8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135049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5000"/>
              </a:schemeClr>
            </a:gs>
            <a:gs pos="0">
              <a:schemeClr val="bg1"/>
            </a:gs>
          </a:gsLst>
          <a:lin ang="162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9B1B8-E0F7-FC43-8CAF-867DCE41925F}" type="datetimeFigureOut">
              <a:rPr kumimoji="1" lang="zh-CN" altLang="en-US" smtClean="0"/>
              <a:t>2016-7-8</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B7BAE-F3B1-A049-B6C4-0EF43C215FA6}" type="slidenum">
              <a:rPr kumimoji="1" lang="zh-CN" altLang="en-US" smtClean="0"/>
              <a:t>‹#›</a:t>
            </a:fld>
            <a:endParaRPr kumimoji="1" lang="zh-CN"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0404" y="1034334"/>
            <a:ext cx="10836503" cy="3982629"/>
          </a:xfrm>
          <a:prstGeom prst="rect">
            <a:avLst/>
          </a:prstGeom>
          <a:noFill/>
        </p:spPr>
        <p:txBody>
          <a:bodyPr wrap="square" rtlCol="0" anchor="ctr">
            <a:spAutoFit/>
          </a:bodyPr>
          <a:lstStyle/>
          <a:p>
            <a:pPr algn="ctr">
              <a:lnSpc>
                <a:spcPct val="130000"/>
              </a:lnSpc>
            </a:pPr>
            <a:r>
              <a:rPr lang="en-US" altLang="zh-CN" sz="4800" b="1" dirty="0" smtClean="0">
                <a:solidFill>
                  <a:schemeClr val="accent5"/>
                </a:solidFill>
                <a:latin typeface="微软雅黑" pitchFamily="34" charset="-122"/>
                <a:ea typeface="微软雅黑" pitchFamily="34" charset="-122"/>
              </a:rPr>
              <a:t>2016</a:t>
            </a:r>
            <a:r>
              <a:rPr lang="zh-CN" altLang="zh-CN" sz="4800" b="1" dirty="0" smtClean="0">
                <a:solidFill>
                  <a:schemeClr val="accent5"/>
                </a:solidFill>
                <a:latin typeface="微软雅黑" pitchFamily="34" charset="-122"/>
                <a:ea typeface="微软雅黑" pitchFamily="34" charset="-122"/>
              </a:rPr>
              <a:t>年</a:t>
            </a:r>
            <a:r>
              <a:rPr lang="zh-CN" altLang="zh-CN" sz="4800" b="1" dirty="0">
                <a:solidFill>
                  <a:schemeClr val="accent5"/>
                </a:solidFill>
                <a:latin typeface="微软雅黑" pitchFamily="34" charset="-122"/>
                <a:ea typeface="微软雅黑" pitchFamily="34" charset="-122"/>
              </a:rPr>
              <a:t>佛山市医疗机构医用耗材及检验试剂</a:t>
            </a:r>
            <a:r>
              <a:rPr lang="zh-CN" altLang="en-US" sz="4800" b="1" dirty="0">
                <a:solidFill>
                  <a:schemeClr val="accent5"/>
                </a:solidFill>
                <a:latin typeface="微软雅黑" pitchFamily="34" charset="-122"/>
                <a:ea typeface="微软雅黑" pitchFamily="34" charset="-122"/>
              </a:rPr>
              <a:t>集中</a:t>
            </a:r>
            <a:r>
              <a:rPr lang="zh-CN" altLang="en-US" sz="4800" b="1" dirty="0" smtClean="0">
                <a:solidFill>
                  <a:schemeClr val="accent5"/>
                </a:solidFill>
                <a:latin typeface="微软雅黑" pitchFamily="34" charset="-122"/>
                <a:ea typeface="微软雅黑" pitchFamily="34" charset="-122"/>
              </a:rPr>
              <a:t>采购</a:t>
            </a:r>
            <a:endParaRPr lang="en-US" altLang="zh-CN" sz="4800" b="1" dirty="0" smtClean="0">
              <a:solidFill>
                <a:schemeClr val="accent5"/>
              </a:solidFill>
              <a:latin typeface="微软雅黑" pitchFamily="34" charset="-122"/>
              <a:ea typeface="微软雅黑" pitchFamily="34" charset="-122"/>
            </a:endParaRPr>
          </a:p>
          <a:p>
            <a:pPr algn="ctr">
              <a:spcBef>
                <a:spcPts val="2400"/>
              </a:spcBef>
            </a:pPr>
            <a:r>
              <a:rPr lang="zh-CN" altLang="en-US" sz="2400" b="1" dirty="0" smtClean="0">
                <a:solidFill>
                  <a:schemeClr val="accent5"/>
                </a:solidFill>
                <a:latin typeface="微软雅黑" pitchFamily="34" charset="-122"/>
                <a:ea typeface="微软雅黑" pitchFamily="34" charset="-122"/>
              </a:rPr>
              <a:t>（采购</a:t>
            </a:r>
            <a:r>
              <a:rPr lang="zh-CN" altLang="en-US" sz="2400" b="1" dirty="0">
                <a:solidFill>
                  <a:schemeClr val="accent5"/>
                </a:solidFill>
                <a:latin typeface="微软雅黑" pitchFamily="34" charset="-122"/>
                <a:ea typeface="微软雅黑" pitchFamily="34" charset="-122"/>
              </a:rPr>
              <a:t>文号：</a:t>
            </a:r>
            <a:r>
              <a:rPr lang="en-US" altLang="zh-CN" sz="2400" b="1" dirty="0" smtClean="0">
                <a:solidFill>
                  <a:schemeClr val="accent5"/>
                </a:solidFill>
                <a:latin typeface="微软雅黑" pitchFamily="34" charset="-122"/>
                <a:ea typeface="微软雅黑" pitchFamily="34" charset="-122"/>
              </a:rPr>
              <a:t>FSHCCG-2016</a:t>
            </a:r>
            <a:r>
              <a:rPr lang="zh-CN" altLang="en-US" sz="2400" b="1" dirty="0" smtClean="0">
                <a:solidFill>
                  <a:schemeClr val="accent5"/>
                </a:solidFill>
                <a:latin typeface="微软雅黑" pitchFamily="34" charset="-122"/>
                <a:ea typeface="微软雅黑" pitchFamily="34" charset="-122"/>
              </a:rPr>
              <a:t>）</a:t>
            </a:r>
            <a:endParaRPr lang="en-US" altLang="zh-CN" sz="2400" b="1" dirty="0" smtClean="0">
              <a:solidFill>
                <a:schemeClr val="accent5"/>
              </a:solidFill>
              <a:latin typeface="微软雅黑" pitchFamily="34" charset="-122"/>
              <a:ea typeface="微软雅黑" pitchFamily="34" charset="-122"/>
            </a:endParaRPr>
          </a:p>
          <a:p>
            <a:pPr algn="ctr"/>
            <a:endParaRPr lang="en-US" altLang="zh-CN" sz="4800" b="1" dirty="0">
              <a:solidFill>
                <a:srgbClr val="FFFF66"/>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36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限价报价和报价解密</a:t>
            </a:r>
          </a:p>
        </p:txBody>
      </p:sp>
    </p:spTree>
    <p:extLst>
      <p:ext uri="{BB962C8B-B14F-4D97-AF65-F5344CB8AC3E}">
        <p14:creationId xmlns:p14="http://schemas.microsoft.com/office/powerpoint/2010/main" val="4033210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373" y="575441"/>
            <a:ext cx="11410686" cy="566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0582435" y="2910109"/>
            <a:ext cx="789758" cy="337588"/>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9962208" y="1956948"/>
            <a:ext cx="1910935" cy="910488"/>
            <a:chOff x="8616823" y="2518213"/>
            <a:chExt cx="1837499" cy="875502"/>
          </a:xfrm>
        </p:grpSpPr>
        <p:sp>
          <p:nvSpPr>
            <p:cNvPr id="10" name="下箭头 9"/>
            <p:cNvSpPr/>
            <p:nvPr/>
          </p:nvSpPr>
          <p:spPr>
            <a:xfrm rot="10800000" flipV="1">
              <a:off x="9461669" y="3065979"/>
              <a:ext cx="262502"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616823" y="2518213"/>
              <a:ext cx="1837499" cy="621496"/>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选择</a:t>
              </a:r>
              <a:r>
                <a:rPr lang="zh-CN" altLang="en-US" dirty="0" smtClean="0">
                  <a:latin typeface="微软雅黑" panose="020B0503020204020204" pitchFamily="34" charset="-122"/>
                  <a:ea typeface="微软雅黑" panose="020B0503020204020204" pitchFamily="34" charset="-122"/>
                </a:rPr>
                <a:t>项目，</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点击“报价”。</a:t>
              </a:r>
              <a:endParaRPr lang="zh-CN" altLang="en-US"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69207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653" y="578068"/>
            <a:ext cx="11416939" cy="568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6390292" y="5173116"/>
            <a:ext cx="2486186" cy="646331"/>
            <a:chOff x="7900805" y="2508760"/>
            <a:chExt cx="2390644" cy="621495"/>
          </a:xfrm>
        </p:grpSpPr>
        <p:sp>
          <p:nvSpPr>
            <p:cNvPr id="7" name="下箭头 6"/>
            <p:cNvSpPr/>
            <p:nvPr/>
          </p:nvSpPr>
          <p:spPr>
            <a:xfrm rot="5400000" flipV="1">
              <a:off x="9996330" y="2655639"/>
              <a:ext cx="262503"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00805" y="2508760"/>
              <a:ext cx="2149260"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阅读完报价</a:t>
              </a:r>
              <a:r>
                <a:rPr lang="zh-CN" altLang="en-US" dirty="0" smtClean="0">
                  <a:latin typeface="微软雅黑" panose="020B0503020204020204" pitchFamily="34" charset="-122"/>
                  <a:ea typeface="微软雅黑" panose="020B0503020204020204" pitchFamily="34" charset="-122"/>
                </a:rPr>
                <a:t>指南后</a:t>
              </a:r>
              <a:endParaRPr lang="zh-CN" altLang="en-US"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点击</a:t>
              </a:r>
              <a:r>
                <a:rPr lang="zh-CN" altLang="en-US" dirty="0" smtClean="0">
                  <a:latin typeface="微软雅黑" panose="020B0503020204020204" pitchFamily="34" charset="-122"/>
                  <a:ea typeface="微软雅黑" panose="020B0503020204020204" pitchFamily="34" charset="-122"/>
                </a:rPr>
                <a:t>“开始报价”。</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9237110" y="5285447"/>
            <a:ext cx="915883" cy="421671"/>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09233" y="2668705"/>
            <a:ext cx="3682944" cy="369332"/>
          </a:xfrm>
          <a:prstGeom prst="rect">
            <a:avLst/>
          </a:prstGeom>
          <a:noFill/>
          <a:ln w="19050">
            <a:solidFill>
              <a:srgbClr val="FF0066"/>
            </a:solidFill>
            <a:prstDash val="sysDash"/>
          </a:ln>
        </p:spPr>
        <p:txBody>
          <a:bodyPr wrap="square" rtlCol="0">
            <a:spAutoFit/>
          </a:bodyPr>
          <a:lstStyle/>
          <a:p>
            <a:r>
              <a:rPr lang="zh-CN" altLang="en-US" b="1" dirty="0" smtClean="0">
                <a:solidFill>
                  <a:srgbClr val="FF0000"/>
                </a:solidFill>
              </a:rPr>
              <a:t>注意：报价指南内容以系统为准！</a:t>
            </a:r>
            <a:endParaRPr lang="zh-CN" altLang="en-US" b="1" dirty="0">
              <a:solidFill>
                <a:srgbClr val="FF0000"/>
              </a:solidFill>
            </a:endParaRPr>
          </a:p>
        </p:txBody>
      </p:sp>
    </p:spTree>
    <p:extLst>
      <p:ext uri="{BB962C8B-B14F-4D97-AF65-F5344CB8AC3E}">
        <p14:creationId xmlns:p14="http://schemas.microsoft.com/office/powerpoint/2010/main" val="2214104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039" y="585949"/>
            <a:ext cx="11322267" cy="565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524108" y="5345947"/>
            <a:ext cx="11117767" cy="848850"/>
            <a:chOff x="4604788" y="2279671"/>
            <a:chExt cx="6786558" cy="816230"/>
          </a:xfrm>
        </p:grpSpPr>
        <p:sp>
          <p:nvSpPr>
            <p:cNvPr id="7" name="下箭头 6"/>
            <p:cNvSpPr/>
            <p:nvPr/>
          </p:nvSpPr>
          <p:spPr>
            <a:xfrm flipV="1">
              <a:off x="7960450" y="2279671"/>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04788" y="2504003"/>
              <a:ext cx="6786558" cy="591898"/>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sz="1700" dirty="0" smtClean="0">
                  <a:latin typeface="微软雅黑" panose="020B0503020204020204" pitchFamily="34" charset="-122"/>
                  <a:ea typeface="微软雅黑" panose="020B0503020204020204" pitchFamily="34" charset="-122"/>
                </a:rPr>
                <a:t>首次报价，须自行输入</a:t>
              </a:r>
              <a:r>
                <a:rPr lang="en-US" altLang="zh-CN" sz="1700" dirty="0" smtClean="0">
                  <a:latin typeface="微软雅黑" panose="020B0503020204020204" pitchFamily="34" charset="-122"/>
                  <a:ea typeface="微软雅黑" panose="020B0503020204020204" pitchFamily="34" charset="-122"/>
                </a:rPr>
                <a:t>4</a:t>
              </a:r>
              <a:r>
                <a:rPr lang="zh-CN" altLang="en-US" sz="1700" dirty="0" smtClean="0">
                  <a:latin typeface="微软雅黑" panose="020B0503020204020204" pitchFamily="34" charset="-122"/>
                  <a:ea typeface="微软雅黑" panose="020B0503020204020204" pitchFamily="34" charset="-122"/>
                </a:rPr>
                <a:t>次相同的标书密码，点击“确定”</a:t>
              </a:r>
              <a:r>
                <a:rPr lang="zh-CN" altLang="en-US" sz="1700" b="1" dirty="0" smtClean="0">
                  <a:solidFill>
                    <a:srgbClr val="FF0000"/>
                  </a:solidFill>
                  <a:latin typeface="微软雅黑" panose="020B0503020204020204" pitchFamily="34" charset="-122"/>
                  <a:ea typeface="微软雅黑" panose="020B0503020204020204" pitchFamily="34" charset="-122"/>
                </a:rPr>
                <a:t>（</a:t>
              </a:r>
              <a:r>
                <a:rPr lang="zh-CN" altLang="en-US" sz="1700" b="1" dirty="0">
                  <a:solidFill>
                    <a:srgbClr val="FF0000"/>
                  </a:solidFill>
                  <a:latin typeface="微软雅黑" panose="020B0503020204020204" pitchFamily="34" charset="-122"/>
                  <a:ea typeface="微软雅黑" panose="020B0503020204020204" pitchFamily="34" charset="-122"/>
                </a:rPr>
                <a:t>务必牢记，一经设定无法修改，一旦遗失无法找回</a:t>
              </a:r>
              <a:r>
                <a:rPr lang="zh-CN" altLang="en-US" sz="1700" b="1" dirty="0" smtClean="0">
                  <a:solidFill>
                    <a:srgbClr val="FF0000"/>
                  </a:solidFill>
                  <a:latin typeface="微软雅黑" panose="020B0503020204020204" pitchFamily="34" charset="-122"/>
                  <a:ea typeface="微软雅黑" panose="020B0503020204020204" pitchFamily="34" charset="-122"/>
                </a:rPr>
                <a:t>）。</a:t>
              </a:r>
              <a:r>
                <a:rPr lang="zh-CN" altLang="en-US" sz="1700" b="1" dirty="0">
                  <a:solidFill>
                    <a:srgbClr val="FF0000"/>
                  </a:solidFill>
                  <a:latin typeface="微软雅黑" panose="020B0503020204020204" pitchFamily="34" charset="-122"/>
                  <a:ea typeface="微软雅黑" panose="020B0503020204020204" pitchFamily="34" charset="-122"/>
                </a:rPr>
                <a:t>注意：输入密码后，必须使用鼠标点击“确定”，请勿使用键盘回车按键，否则将返回上一页。</a:t>
              </a:r>
            </a:p>
          </p:txBody>
        </p:sp>
      </p:grpSp>
      <p:sp>
        <p:nvSpPr>
          <p:cNvPr id="9" name="矩形 8"/>
          <p:cNvSpPr/>
          <p:nvPr/>
        </p:nvSpPr>
        <p:spPr>
          <a:xfrm>
            <a:off x="4803228" y="3026979"/>
            <a:ext cx="2596054" cy="2312276"/>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80585" y="3026979"/>
            <a:ext cx="3925230" cy="1892826"/>
          </a:xfrm>
          <a:prstGeom prst="rect">
            <a:avLst/>
          </a:prstGeom>
          <a:solidFill>
            <a:srgbClr val="FFC000"/>
          </a:solidFill>
          <a:ln w="28575">
            <a:solidFill>
              <a:schemeClr val="tx1"/>
            </a:solidFill>
            <a:prstDash val="solid"/>
          </a:ln>
          <a:effectLst>
            <a:outerShdw blurRad="76200" dir="18900000" sy="23000" kx="-1200000" algn="bl" rotWithShape="0">
              <a:prstClr val="black">
                <a:alpha val="20000"/>
              </a:prstClr>
            </a:outerShdw>
          </a:effectLst>
        </p:spPr>
        <p:txBody>
          <a:bodyPr wrap="square" rtlCol="0">
            <a:spAutoFit/>
          </a:bodyPr>
          <a:lstStyle/>
          <a:p>
            <a:pPr>
              <a:lnSpc>
                <a:spcPct val="130000"/>
              </a:lnSpc>
            </a:pPr>
            <a:r>
              <a:rPr lang="zh-CN" altLang="en-US" b="1" dirty="0" smtClean="0">
                <a:solidFill>
                  <a:srgbClr val="FF0000"/>
                </a:solidFill>
                <a:latin typeface="微软雅黑" pitchFamily="34" charset="-122"/>
                <a:ea typeface="微软雅黑" pitchFamily="34" charset="-122"/>
              </a:rPr>
              <a:t>注意</a:t>
            </a:r>
            <a:r>
              <a:rPr lang="zh-CN" altLang="en-US" b="1" dirty="0">
                <a:solidFill>
                  <a:srgbClr val="FF0000"/>
                </a:solidFill>
                <a:latin typeface="微软雅黑" pitchFamily="34" charset="-122"/>
                <a:ea typeface="微软雅黑" pitchFamily="34" charset="-122"/>
              </a:rPr>
              <a:t>：供应商务必牢记自行设定的系统登陆密码和标书密码。标书密码为限价报价和报价解密的加密密码，一经设定无法修改，如遗忘此密码将无法解密，所有商品都将失去申报资格。</a:t>
            </a:r>
          </a:p>
        </p:txBody>
      </p:sp>
    </p:spTree>
    <p:extLst>
      <p:ext uri="{BB962C8B-B14F-4D97-AF65-F5344CB8AC3E}">
        <p14:creationId xmlns:p14="http://schemas.microsoft.com/office/powerpoint/2010/main" val="3313376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849" y="504498"/>
            <a:ext cx="11329738" cy="56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2798956" y="4098983"/>
            <a:ext cx="6746488" cy="1134324"/>
            <a:chOff x="4490129" y="2354729"/>
            <a:chExt cx="7559015" cy="1090736"/>
          </a:xfrm>
        </p:grpSpPr>
        <p:sp>
          <p:nvSpPr>
            <p:cNvPr id="6" name="下箭头 5"/>
            <p:cNvSpPr/>
            <p:nvPr/>
          </p:nvSpPr>
          <p:spPr>
            <a:xfrm flipV="1">
              <a:off x="8038431" y="2354729"/>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90129" y="2557615"/>
              <a:ext cx="7559015" cy="88785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再次输入相同的标书密码</a:t>
              </a:r>
              <a:r>
                <a:rPr lang="zh-CN" altLang="en-US" dirty="0" smtClean="0">
                  <a:latin typeface="微软雅黑" panose="020B0503020204020204" pitchFamily="34" charset="-122"/>
                  <a:ea typeface="微软雅黑" panose="020B0503020204020204" pitchFamily="34" charset="-122"/>
                </a:rPr>
                <a:t>，点击“确定”。</a:t>
              </a:r>
              <a:endParaRPr lang="en-US" altLang="zh-CN" dirty="0" smtClean="0">
                <a:latin typeface="微软雅黑" panose="020B0503020204020204" pitchFamily="34" charset="-122"/>
                <a:ea typeface="微软雅黑" panose="020B0503020204020204" pitchFamily="34" charset="-122"/>
              </a:endParaRPr>
            </a:p>
            <a:p>
              <a:pPr algn="ctr"/>
              <a:r>
                <a:rPr lang="zh-CN" altLang="en-US" b="1" dirty="0" smtClean="0">
                  <a:solidFill>
                    <a:srgbClr val="FF0000"/>
                  </a:solidFill>
                  <a:latin typeface="微软雅黑" panose="020B0503020204020204" pitchFamily="34" charset="-122"/>
                  <a:ea typeface="微软雅黑" panose="020B0503020204020204" pitchFamily="34" charset="-122"/>
                </a:rPr>
                <a:t>注意</a:t>
              </a:r>
              <a:r>
                <a:rPr lang="zh-CN" altLang="en-US" b="1" dirty="0">
                  <a:solidFill>
                    <a:srgbClr val="FF0000"/>
                  </a:solidFill>
                  <a:latin typeface="微软雅黑" panose="020B0503020204020204" pitchFamily="34" charset="-122"/>
                  <a:ea typeface="微软雅黑" panose="020B0503020204020204" pitchFamily="34" charset="-122"/>
                </a:rPr>
                <a:t>：输入密码后，必须使用鼠标点击“确定”，请勿使用键盘回车按键，否则将返回上一页</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4803228" y="2942899"/>
            <a:ext cx="2596054" cy="683173"/>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06989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275" y="543999"/>
            <a:ext cx="11264807" cy="569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8285356" y="4287815"/>
            <a:ext cx="2677279" cy="772316"/>
            <a:chOff x="6289299" y="2436471"/>
            <a:chExt cx="3603499" cy="742638"/>
          </a:xfrm>
        </p:grpSpPr>
        <p:sp>
          <p:nvSpPr>
            <p:cNvPr id="7" name="下箭头 6"/>
            <p:cNvSpPr/>
            <p:nvPr/>
          </p:nvSpPr>
          <p:spPr>
            <a:xfrm rot="2700000" flipV="1">
              <a:off x="9597678" y="2403855"/>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89299" y="2557615"/>
              <a:ext cx="3431719" cy="621494"/>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阅读完</a:t>
              </a:r>
              <a:r>
                <a:rPr lang="zh-CN" altLang="en-US" dirty="0" smtClean="0">
                  <a:latin typeface="微软雅黑" panose="020B0503020204020204" pitchFamily="34" charset="-122"/>
                  <a:ea typeface="微软雅黑" panose="020B0503020204020204" pitchFamily="34" charset="-122"/>
                </a:rPr>
                <a:t>报价原则后，</a:t>
              </a:r>
              <a:endParaRPr lang="zh-CN" altLang="en-US" dirty="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点击“开始报价”。</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10773103" y="3705354"/>
            <a:ext cx="918449" cy="519804"/>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409233" y="3980596"/>
            <a:ext cx="3682944" cy="369332"/>
          </a:xfrm>
          <a:prstGeom prst="rect">
            <a:avLst/>
          </a:prstGeom>
          <a:noFill/>
          <a:ln w="19050">
            <a:solidFill>
              <a:srgbClr val="FF0066"/>
            </a:solidFill>
            <a:prstDash val="sysDash"/>
          </a:ln>
        </p:spPr>
        <p:txBody>
          <a:bodyPr wrap="square" rtlCol="0">
            <a:spAutoFit/>
          </a:bodyPr>
          <a:lstStyle/>
          <a:p>
            <a:r>
              <a:rPr lang="zh-CN" altLang="en-US" b="1" dirty="0" smtClean="0">
                <a:solidFill>
                  <a:srgbClr val="FF0000"/>
                </a:solidFill>
              </a:rPr>
              <a:t>注意：报价原则内容以系统为准！</a:t>
            </a:r>
            <a:endParaRPr lang="zh-CN" altLang="en-US" b="1" dirty="0">
              <a:solidFill>
                <a:srgbClr val="FF0000"/>
              </a:solidFill>
            </a:endParaRPr>
          </a:p>
        </p:txBody>
      </p:sp>
    </p:spTree>
    <p:extLst>
      <p:ext uri="{BB962C8B-B14F-4D97-AF65-F5344CB8AC3E}">
        <p14:creationId xmlns:p14="http://schemas.microsoft.com/office/powerpoint/2010/main" val="4090696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774" y="578066"/>
            <a:ext cx="11267091" cy="563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5832089" y="1621772"/>
            <a:ext cx="3155794" cy="686607"/>
            <a:chOff x="6768227" y="2749395"/>
            <a:chExt cx="3034519" cy="660224"/>
          </a:xfrm>
        </p:grpSpPr>
        <p:sp>
          <p:nvSpPr>
            <p:cNvPr id="8" name="下箭头 7"/>
            <p:cNvSpPr/>
            <p:nvPr/>
          </p:nvSpPr>
          <p:spPr>
            <a:xfrm rot="10800000" flipV="1">
              <a:off x="8169682" y="3081883"/>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768227" y="2749395"/>
              <a:ext cx="3034519"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b="1" dirty="0" smtClean="0">
                  <a:solidFill>
                    <a:srgbClr val="FF0000"/>
                  </a:solidFill>
                  <a:latin typeface="微软雅黑" panose="020B0503020204020204" pitchFamily="34" charset="-122"/>
                  <a:ea typeface="微软雅黑" panose="020B0503020204020204" pitchFamily="34" charset="-122"/>
                </a:rPr>
                <a:t>按“报价单位”进行报价。</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7007777" y="2411556"/>
            <a:ext cx="864471" cy="468279"/>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958041" y="3169637"/>
            <a:ext cx="1942493" cy="599564"/>
            <a:chOff x="7078168" y="2505359"/>
            <a:chExt cx="1867844" cy="576525"/>
          </a:xfrm>
        </p:grpSpPr>
        <p:sp>
          <p:nvSpPr>
            <p:cNvPr id="13" name="下箭头 12"/>
            <p:cNvSpPr/>
            <p:nvPr/>
          </p:nvSpPr>
          <p:spPr>
            <a:xfrm rot="19800000" flipV="1">
              <a:off x="7714817" y="2505359"/>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78168" y="2726744"/>
              <a:ext cx="1867844"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点击“查看”。</a:t>
              </a:r>
              <a:endParaRPr lang="zh-CN" altLang="en-US" dirty="0">
                <a:latin typeface="微软雅黑" panose="020B0503020204020204" pitchFamily="34" charset="-122"/>
                <a:ea typeface="微软雅黑" panose="020B0503020204020204" pitchFamily="34" charset="-122"/>
              </a:endParaRPr>
            </a:p>
          </p:txBody>
        </p:sp>
      </p:grpSp>
      <p:sp>
        <p:nvSpPr>
          <p:cNvPr id="17" name="矩形 16"/>
          <p:cNvSpPr/>
          <p:nvPr/>
        </p:nvSpPr>
        <p:spPr>
          <a:xfrm>
            <a:off x="10356636" y="2798048"/>
            <a:ext cx="622045" cy="32352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043355" y="4728226"/>
            <a:ext cx="3828896" cy="876563"/>
            <a:chOff x="7554628" y="2505359"/>
            <a:chExt cx="3681754" cy="842880"/>
          </a:xfrm>
        </p:grpSpPr>
        <p:sp>
          <p:nvSpPr>
            <p:cNvPr id="19" name="下箭头 18"/>
            <p:cNvSpPr/>
            <p:nvPr/>
          </p:nvSpPr>
          <p:spPr>
            <a:xfrm flipV="1">
              <a:off x="8925685" y="2505359"/>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554628" y="2726744"/>
              <a:ext cx="3681754"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点击</a:t>
              </a:r>
              <a:r>
                <a:rPr lang="zh-CN" altLang="en-US" dirty="0" smtClean="0">
                  <a:latin typeface="微软雅黑" panose="020B0503020204020204" pitchFamily="34" charset="-122"/>
                  <a:ea typeface="微软雅黑" panose="020B0503020204020204" pitchFamily="34" charset="-122"/>
                </a:rPr>
                <a:t>“查看”</a:t>
              </a:r>
              <a:r>
                <a:rPr lang="zh-CN" altLang="en-US" dirty="0">
                  <a:latin typeface="微软雅黑" panose="020B0503020204020204" pitchFamily="34" charset="-122"/>
                  <a:ea typeface="微软雅黑" panose="020B0503020204020204" pitchFamily="34" charset="-122"/>
                </a:rPr>
                <a:t>后</a:t>
              </a:r>
              <a:r>
                <a:rPr lang="zh-CN" altLang="en-US" dirty="0" smtClean="0">
                  <a:latin typeface="微软雅黑" panose="020B0503020204020204" pitchFamily="34" charset="-122"/>
                  <a:ea typeface="微软雅黑" panose="020B0503020204020204" pitchFamily="34" charset="-122"/>
                </a:rPr>
                <a:t>，查看组件商品涉及的组</a:t>
              </a:r>
              <a:r>
                <a:rPr lang="zh-CN" altLang="en-US" dirty="0">
                  <a:latin typeface="微软雅黑" panose="020B0503020204020204" pitchFamily="34" charset="-122"/>
                  <a:ea typeface="微软雅黑" panose="020B0503020204020204" pitchFamily="34" charset="-122"/>
                </a:rPr>
                <a:t>套商品</a:t>
              </a:r>
              <a:r>
                <a:rPr lang="zh-CN" altLang="en-US" dirty="0" smtClean="0">
                  <a:latin typeface="微软雅黑" panose="020B0503020204020204" pitchFamily="34" charset="-122"/>
                  <a:ea typeface="微软雅黑" panose="020B0503020204020204" pitchFamily="34" charset="-122"/>
                </a:rPr>
                <a:t>信息。</a:t>
              </a:r>
              <a:endParaRPr lang="zh-CN" altLang="en-US" dirty="0">
                <a:latin typeface="微软雅黑" panose="020B0503020204020204" pitchFamily="34" charset="-122"/>
                <a:ea typeface="微软雅黑" panose="020B0503020204020204" pitchFamily="34" charset="-122"/>
              </a:endParaRPr>
            </a:p>
          </p:txBody>
        </p:sp>
      </p:grpSp>
      <p:sp>
        <p:nvSpPr>
          <p:cNvPr id="21" name="矩形 20"/>
          <p:cNvSpPr/>
          <p:nvPr/>
        </p:nvSpPr>
        <p:spPr>
          <a:xfrm>
            <a:off x="1216580" y="3974876"/>
            <a:ext cx="8621101" cy="624100"/>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肘形连接符 2"/>
          <p:cNvCxnSpPr>
            <a:stCxn id="16" idx="2"/>
            <a:endCxn id="20" idx="3"/>
          </p:cNvCxnSpPr>
          <p:nvPr/>
        </p:nvCxnSpPr>
        <p:spPr>
          <a:xfrm rot="5400000">
            <a:off x="8644559" y="2996894"/>
            <a:ext cx="1512423" cy="3057037"/>
          </a:xfrm>
          <a:prstGeom prst="bentConnector2">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252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534" y="599090"/>
            <a:ext cx="11319804" cy="567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8107336" y="944302"/>
            <a:ext cx="3229448" cy="646331"/>
            <a:chOff x="6874111" y="2577827"/>
            <a:chExt cx="2660589" cy="621495"/>
          </a:xfrm>
        </p:grpSpPr>
        <p:sp>
          <p:nvSpPr>
            <p:cNvPr id="7" name="下箭头 6"/>
            <p:cNvSpPr/>
            <p:nvPr/>
          </p:nvSpPr>
          <p:spPr>
            <a:xfrm rot="16200000" flipV="1">
              <a:off x="6906727" y="2724706"/>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094015" y="2577827"/>
              <a:ext cx="2440685"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报价只填英文状态的</a:t>
              </a:r>
              <a:r>
                <a:rPr lang="zh-CN" altLang="en-US" dirty="0" smtClean="0">
                  <a:latin typeface="微软雅黑" panose="020B0503020204020204" pitchFamily="34" charset="-122"/>
                  <a:ea typeface="微软雅黑" panose="020B0503020204020204" pitchFamily="34" charset="-122"/>
                </a:rPr>
                <a:t>数字，格式不符将有提醒。</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4561490" y="643940"/>
            <a:ext cx="3174124" cy="1163838"/>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1525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390" y="568209"/>
            <a:ext cx="11366708" cy="57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7984676" y="944302"/>
            <a:ext cx="3556837" cy="646331"/>
            <a:chOff x="6874111" y="2577827"/>
            <a:chExt cx="3420151" cy="621495"/>
          </a:xfrm>
        </p:grpSpPr>
        <p:sp>
          <p:nvSpPr>
            <p:cNvPr id="6" name="下箭头 5"/>
            <p:cNvSpPr/>
            <p:nvPr/>
          </p:nvSpPr>
          <p:spPr>
            <a:xfrm rot="16200000" flipV="1">
              <a:off x="6906727" y="2724706"/>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094014" y="2577827"/>
              <a:ext cx="3200248"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报价</a:t>
              </a:r>
              <a:r>
                <a:rPr lang="zh-CN" altLang="en-US" dirty="0">
                  <a:latin typeface="微软雅黑" panose="020B0503020204020204" pitchFamily="34" charset="-122"/>
                  <a:ea typeface="微软雅黑" panose="020B0503020204020204" pitchFamily="34" charset="-122"/>
                </a:rPr>
                <a:t>不得超过</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位</a:t>
              </a:r>
              <a:r>
                <a:rPr lang="zh-CN" altLang="en-US" dirty="0" smtClean="0">
                  <a:latin typeface="微软雅黑" panose="020B0503020204020204" pitchFamily="34" charset="-122"/>
                  <a:ea typeface="微软雅黑" panose="020B0503020204020204" pitchFamily="34" charset="-122"/>
                </a:rPr>
                <a:t>小数，</a:t>
              </a:r>
              <a:r>
                <a:rPr lang="zh-CN" altLang="en-US" dirty="0">
                  <a:latin typeface="微软雅黑" panose="020B0503020204020204" pitchFamily="34" charset="-122"/>
                  <a:ea typeface="微软雅黑" panose="020B0503020204020204" pitchFamily="34" charset="-122"/>
                </a:rPr>
                <a:t>如</a:t>
              </a:r>
              <a:r>
                <a:rPr lang="zh-CN" altLang="en-US" dirty="0" smtClean="0">
                  <a:latin typeface="微软雅黑" panose="020B0503020204020204" pitchFamily="34" charset="-122"/>
                  <a:ea typeface="微软雅黑" panose="020B0503020204020204" pitchFamily="34" charset="-122"/>
                </a:rPr>
                <a:t>超过</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位小数则自动</a:t>
              </a:r>
              <a:r>
                <a:rPr lang="zh-CN" altLang="en-US" dirty="0" smtClean="0">
                  <a:latin typeface="微软雅黑" panose="020B0503020204020204" pitchFamily="34" charset="-122"/>
                  <a:ea typeface="微软雅黑" panose="020B0503020204020204" pitchFamily="34" charset="-122"/>
                </a:rPr>
                <a:t>四舍五入。</a:t>
              </a:r>
              <a:endParaRPr lang="zh-CN" altLang="en-US" dirty="0">
                <a:latin typeface="微软雅黑" panose="020B0503020204020204" pitchFamily="34" charset="-122"/>
                <a:ea typeface="微软雅黑" panose="020B0503020204020204" pitchFamily="34" charset="-122"/>
              </a:endParaRPr>
            </a:p>
          </p:txBody>
        </p:sp>
      </p:grpSp>
      <p:sp>
        <p:nvSpPr>
          <p:cNvPr id="8" name="矩形 7"/>
          <p:cNvSpPr/>
          <p:nvPr/>
        </p:nvSpPr>
        <p:spPr>
          <a:xfrm>
            <a:off x="4561490" y="643940"/>
            <a:ext cx="3174124" cy="1163838"/>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9368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00125"/>
            <a:ext cx="1214632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9"/>
          <p:cNvGrpSpPr/>
          <p:nvPr/>
        </p:nvGrpSpPr>
        <p:grpSpPr>
          <a:xfrm>
            <a:off x="9479002" y="2333183"/>
            <a:ext cx="2404427" cy="1126262"/>
            <a:chOff x="7106068" y="-883854"/>
            <a:chExt cx="2312028" cy="1015712"/>
          </a:xfrm>
        </p:grpSpPr>
        <p:sp>
          <p:nvSpPr>
            <p:cNvPr id="11" name="下箭头 10"/>
            <p:cNvSpPr/>
            <p:nvPr/>
          </p:nvSpPr>
          <p:spPr>
            <a:xfrm rot="13893299" flipV="1">
              <a:off x="7138684" y="-163262"/>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21221" y="-883854"/>
              <a:ext cx="2096875" cy="83270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b="1" dirty="0">
                  <a:solidFill>
                    <a:srgbClr val="FF0000"/>
                  </a:solidFill>
                  <a:latin typeface="微软雅黑" panose="020B0503020204020204" pitchFamily="34" charset="-122"/>
                  <a:ea typeface="微软雅黑" panose="020B0503020204020204" pitchFamily="34" charset="-122"/>
                </a:rPr>
                <a:t>报价填写“</a:t>
              </a:r>
              <a:r>
                <a:rPr lang="en-US" altLang="zh-CN" b="1" dirty="0">
                  <a:solidFill>
                    <a:srgbClr val="FF0000"/>
                  </a:solidFill>
                  <a:latin typeface="微软雅黑" panose="020B0503020204020204" pitchFamily="34" charset="-122"/>
                  <a:ea typeface="微软雅黑" panose="020B0503020204020204" pitchFamily="34" charset="-122"/>
                </a:rPr>
                <a:t>0”</a:t>
              </a:r>
              <a:r>
                <a:rPr lang="zh-CN" altLang="en-US" b="1" dirty="0">
                  <a:solidFill>
                    <a:srgbClr val="FF0000"/>
                  </a:solidFill>
                  <a:latin typeface="微软雅黑" panose="020B0503020204020204" pitchFamily="34" charset="-122"/>
                  <a:ea typeface="微软雅黑" panose="020B0503020204020204" pitchFamily="34" charset="-122"/>
                </a:rPr>
                <a:t>代表该商品免费提供，不等同于放弃</a:t>
              </a:r>
              <a:r>
                <a:rPr lang="zh-CN" altLang="en-US" b="1" dirty="0" smtClean="0">
                  <a:solidFill>
                    <a:srgbClr val="FF0000"/>
                  </a:solidFill>
                  <a:latin typeface="微软雅黑" panose="020B0503020204020204" pitchFamily="34" charset="-122"/>
                  <a:ea typeface="微软雅黑" panose="020B0503020204020204" pitchFamily="34" charset="-122"/>
                </a:rPr>
                <a:t>报价。</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13" name="矩形 12"/>
          <p:cNvSpPr/>
          <p:nvPr/>
        </p:nvSpPr>
        <p:spPr>
          <a:xfrm>
            <a:off x="8737227" y="3513207"/>
            <a:ext cx="965527" cy="288119"/>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9811323" y="4083074"/>
            <a:ext cx="2072106" cy="764423"/>
            <a:chOff x="7940802" y="-1356725"/>
            <a:chExt cx="1992478" cy="735048"/>
          </a:xfrm>
        </p:grpSpPr>
        <p:sp>
          <p:nvSpPr>
            <p:cNvPr id="15" name="下箭头 14"/>
            <p:cNvSpPr/>
            <p:nvPr/>
          </p:nvSpPr>
          <p:spPr>
            <a:xfrm rot="17100000" flipV="1">
              <a:off x="7973418" y="-1389341"/>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137635" y="-1243172"/>
              <a:ext cx="1795645"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报价不得</a:t>
              </a:r>
              <a:r>
                <a:rPr lang="zh-CN" altLang="en-US" dirty="0" smtClean="0">
                  <a:latin typeface="微软雅黑" panose="020B0503020204020204" pitchFamily="34" charset="-122"/>
                  <a:ea typeface="微软雅黑" panose="020B0503020204020204" pitchFamily="34" charset="-122"/>
                </a:rPr>
                <a:t>超过</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一百万。</a:t>
              </a:r>
              <a:endParaRPr lang="zh-CN" altLang="en-US" dirty="0">
                <a:latin typeface="微软雅黑" panose="020B0503020204020204" pitchFamily="34" charset="-122"/>
                <a:ea typeface="微软雅黑" panose="020B0503020204020204" pitchFamily="34" charset="-122"/>
              </a:endParaRPr>
            </a:p>
          </p:txBody>
        </p:sp>
      </p:grpSp>
      <p:sp>
        <p:nvSpPr>
          <p:cNvPr id="17" name="矩形 16"/>
          <p:cNvSpPr/>
          <p:nvPr/>
        </p:nvSpPr>
        <p:spPr>
          <a:xfrm>
            <a:off x="8737226" y="3801327"/>
            <a:ext cx="965527" cy="418244"/>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193179" y="1642248"/>
            <a:ext cx="6546813" cy="699686"/>
            <a:chOff x="7480160" y="-1168110"/>
            <a:chExt cx="2761937" cy="672800"/>
          </a:xfrm>
        </p:grpSpPr>
        <p:sp>
          <p:nvSpPr>
            <p:cNvPr id="19" name="下箭头 18"/>
            <p:cNvSpPr/>
            <p:nvPr/>
          </p:nvSpPr>
          <p:spPr>
            <a:xfrm rot="8100000" flipV="1">
              <a:off x="9979593" y="-823045"/>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480160" y="-1168110"/>
              <a:ext cx="2682764"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报价</a:t>
              </a:r>
              <a:r>
                <a:rPr lang="zh-CN" altLang="en-US" dirty="0">
                  <a:latin typeface="微软雅黑" panose="020B0503020204020204" pitchFamily="34" charset="-122"/>
                  <a:ea typeface="微软雅黑" panose="020B0503020204020204" pitchFamily="34" charset="-122"/>
                </a:rPr>
                <a:t>不得高于基准价和最近销售价格，基准价和最近销售价格都为空的商品，限价报价不受</a:t>
              </a:r>
              <a:r>
                <a:rPr lang="zh-CN" altLang="en-US" dirty="0" smtClean="0">
                  <a:latin typeface="微软雅黑" panose="020B0503020204020204" pitchFamily="34" charset="-122"/>
                  <a:ea typeface="微软雅黑" panose="020B0503020204020204" pitchFamily="34" charset="-122"/>
                </a:rPr>
                <a:t>限制。</a:t>
              </a:r>
              <a:endParaRPr lang="zh-CN" altLang="en-US" dirty="0">
                <a:latin typeface="微软雅黑" panose="020B0503020204020204" pitchFamily="34" charset="-122"/>
                <a:ea typeface="微软雅黑" panose="020B0503020204020204" pitchFamily="34" charset="-122"/>
              </a:endParaRPr>
            </a:p>
          </p:txBody>
        </p:sp>
      </p:grpSp>
      <p:sp>
        <p:nvSpPr>
          <p:cNvPr id="21" name="矩形 20"/>
          <p:cNvSpPr/>
          <p:nvPr/>
        </p:nvSpPr>
        <p:spPr>
          <a:xfrm>
            <a:off x="6920026" y="2471573"/>
            <a:ext cx="1629801" cy="473976"/>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下箭头 27"/>
          <p:cNvSpPr/>
          <p:nvPr/>
        </p:nvSpPr>
        <p:spPr>
          <a:xfrm rot="2700000" flipV="1">
            <a:off x="10376333" y="5236215"/>
            <a:ext cx="272995" cy="3408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151541" y="5371470"/>
            <a:ext cx="2331285" cy="646331"/>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b="1" dirty="0">
                <a:solidFill>
                  <a:srgbClr val="FF0000"/>
                </a:solidFill>
                <a:latin typeface="微软雅黑" panose="020B0503020204020204" pitchFamily="34" charset="-122"/>
                <a:ea typeface="微软雅黑" panose="020B0503020204020204" pitchFamily="34" charset="-122"/>
              </a:rPr>
              <a:t>本</a:t>
            </a:r>
            <a:r>
              <a:rPr lang="zh-CN" altLang="en-US" b="1" dirty="0" smtClean="0">
                <a:solidFill>
                  <a:srgbClr val="FF0000"/>
                </a:solidFill>
                <a:latin typeface="微软雅黑" panose="020B0503020204020204" pitchFamily="34" charset="-122"/>
                <a:ea typeface="微软雅黑" panose="020B0503020204020204" pitchFamily="34" charset="-122"/>
              </a:rPr>
              <a:t>页填报完毕，点击“保存本页”。</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5" name="矩形 24"/>
          <p:cNvSpPr/>
          <p:nvPr/>
        </p:nvSpPr>
        <p:spPr>
          <a:xfrm>
            <a:off x="10247090" y="4811306"/>
            <a:ext cx="965527" cy="382282"/>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02888" y="1000125"/>
            <a:ext cx="2196790" cy="393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93180" y="5371470"/>
            <a:ext cx="6359144" cy="646331"/>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对于由多个组件商品组成的组套商品，供应商只需对单个组件商品分别进行</a:t>
            </a:r>
            <a:r>
              <a:rPr lang="zh-CN" altLang="en-US" dirty="0" smtClean="0">
                <a:latin typeface="微软雅黑" panose="020B0503020204020204" pitchFamily="34" charset="-122"/>
                <a:ea typeface="微软雅黑" panose="020B0503020204020204" pitchFamily="34" charset="-122"/>
              </a:rPr>
              <a:t>报价。</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829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065" y="572832"/>
            <a:ext cx="11356521" cy="568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9523669" y="1949795"/>
            <a:ext cx="2247918" cy="625253"/>
            <a:chOff x="7094015" y="2577827"/>
            <a:chExt cx="2597005" cy="601227"/>
          </a:xfrm>
        </p:grpSpPr>
        <p:sp>
          <p:nvSpPr>
            <p:cNvPr id="7" name="下箭头 6"/>
            <p:cNvSpPr/>
            <p:nvPr/>
          </p:nvSpPr>
          <p:spPr>
            <a:xfrm rot="10800000" flipV="1">
              <a:off x="9049563" y="2851318"/>
              <a:ext cx="262504"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94015" y="2577827"/>
              <a:ext cx="2597005"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放弃</a:t>
              </a:r>
              <a:r>
                <a:rPr lang="zh-CN" altLang="en-US" dirty="0">
                  <a:latin typeface="微软雅黑" panose="020B0503020204020204" pitchFamily="34" charset="-122"/>
                  <a:ea typeface="微软雅黑" panose="020B0503020204020204" pitchFamily="34" charset="-122"/>
                </a:rPr>
                <a:t>报价时需勾</a:t>
              </a:r>
              <a:r>
                <a:rPr lang="zh-CN" altLang="en-US" dirty="0" smtClean="0">
                  <a:latin typeface="微软雅黑" panose="020B0503020204020204" pitchFamily="34" charset="-122"/>
                  <a:ea typeface="微软雅黑" panose="020B0503020204020204" pitchFamily="34" charset="-122"/>
                </a:rPr>
                <a:t>选。</a:t>
              </a:r>
              <a:endParaRPr lang="zh-CN" altLang="en-US" dirty="0">
                <a:latin typeface="微软雅黑" panose="020B0503020204020204" pitchFamily="34" charset="-122"/>
                <a:ea typeface="微软雅黑" panose="020B0503020204020204" pitchFamily="34" charset="-122"/>
              </a:endParaRPr>
            </a:p>
          </p:txBody>
        </p:sp>
      </p:grpSp>
      <p:sp>
        <p:nvSpPr>
          <p:cNvPr id="10" name="矩形 9"/>
          <p:cNvSpPr/>
          <p:nvPr/>
        </p:nvSpPr>
        <p:spPr>
          <a:xfrm>
            <a:off x="11161988" y="2766245"/>
            <a:ext cx="474290" cy="35532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9"/>
          <p:cNvSpPr txBox="1"/>
          <p:nvPr/>
        </p:nvSpPr>
        <p:spPr>
          <a:xfrm>
            <a:off x="3546088" y="1138637"/>
            <a:ext cx="5698273" cy="812530"/>
          </a:xfrm>
          <a:prstGeom prst="rect">
            <a:avLst/>
          </a:prstGeom>
          <a:solidFill>
            <a:srgbClr val="FFC000"/>
          </a:solidFill>
          <a:ln w="28575">
            <a:solidFill>
              <a:schemeClr val="tx1"/>
            </a:solidFill>
            <a:prstDash val="solid"/>
          </a:ln>
          <a:effectLst>
            <a:outerShdw blurRad="76200" dir="18900000" sy="23000" kx="-1200000" algn="bl" rotWithShape="0">
              <a:prstClr val="black">
                <a:alpha val="20000"/>
              </a:prstClr>
            </a:outerShdw>
          </a:effectLst>
        </p:spPr>
        <p:txBody>
          <a:bodyPr wrap="square" rtlCol="0">
            <a:spAutoFit/>
          </a:bodyPr>
          <a:lstStyle/>
          <a:p>
            <a:pPr>
              <a:lnSpc>
                <a:spcPct val="130000"/>
              </a:lnSpc>
            </a:pPr>
            <a:r>
              <a:rPr lang="zh-CN" altLang="en-US" b="1" dirty="0" smtClean="0">
                <a:solidFill>
                  <a:srgbClr val="FF0000"/>
                </a:solidFill>
                <a:latin typeface="微软雅黑" pitchFamily="34" charset="-122"/>
                <a:ea typeface="微软雅黑" pitchFamily="34" charset="-122"/>
              </a:rPr>
              <a:t>注意</a:t>
            </a:r>
            <a:r>
              <a:rPr lang="zh-CN" altLang="en-US" b="1" dirty="0">
                <a:solidFill>
                  <a:srgbClr val="FF0000"/>
                </a:solidFill>
                <a:latin typeface="微软雅黑" pitchFamily="34" charset="-122"/>
                <a:ea typeface="微软雅黑" pitchFamily="34" charset="-122"/>
              </a:rPr>
              <a:t>：在“是否放弃”栏进行勾选，不是选中该商品信息填写报价的意思，勾选需谨慎，如不放弃，切勿勾</a:t>
            </a:r>
            <a:r>
              <a:rPr lang="zh-CN" altLang="en-US" b="1" dirty="0" smtClean="0">
                <a:solidFill>
                  <a:srgbClr val="FF0000"/>
                </a:solidFill>
                <a:latin typeface="微软雅黑" pitchFamily="34" charset="-122"/>
                <a:ea typeface="微软雅黑" pitchFamily="34" charset="-122"/>
              </a:rPr>
              <a:t>选。</a:t>
            </a:r>
            <a:endParaRPr lang="zh-CN" altLang="en-US" b="1" dirty="0">
              <a:solidFill>
                <a:srgbClr val="FF0000"/>
              </a:solidFill>
              <a:latin typeface="微软雅黑" pitchFamily="34" charset="-122"/>
              <a:ea typeface="微软雅黑" pitchFamily="34" charset="-122"/>
            </a:endParaRPr>
          </a:p>
        </p:txBody>
      </p:sp>
      <p:sp>
        <p:nvSpPr>
          <p:cNvPr id="13" name="矩形 12"/>
          <p:cNvSpPr/>
          <p:nvPr/>
        </p:nvSpPr>
        <p:spPr>
          <a:xfrm>
            <a:off x="10027942" y="4793558"/>
            <a:ext cx="865745" cy="360231"/>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97" y="2399596"/>
            <a:ext cx="8572500" cy="310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6735306" y="5582060"/>
            <a:ext cx="4779906" cy="646331"/>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检查遗漏</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功能已改为页面直接显示的形式，详见本</a:t>
            </a:r>
            <a:r>
              <a:rPr lang="en-US" altLang="zh-CN" dirty="0" err="1" smtClean="0">
                <a:latin typeface="微软雅黑" panose="020B0503020204020204" pitchFamily="34" charset="-122"/>
                <a:ea typeface="微软雅黑" panose="020B0503020204020204" pitchFamily="34" charset="-122"/>
              </a:rPr>
              <a:t>ppt</a:t>
            </a:r>
            <a:r>
              <a:rPr lang="zh-CN" altLang="en-US" dirty="0" smtClean="0">
                <a:latin typeface="微软雅黑" panose="020B0503020204020204" pitchFamily="34" charset="-122"/>
                <a:ea typeface="微软雅黑" panose="020B0503020204020204" pitchFamily="34" charset="-122"/>
              </a:rPr>
              <a:t>第</a:t>
            </a:r>
            <a:r>
              <a:rPr lang="en-US" altLang="zh-CN" dirty="0" smtClean="0">
                <a:latin typeface="微软雅黑" panose="020B0503020204020204" pitchFamily="34" charset="-122"/>
                <a:ea typeface="微软雅黑" panose="020B0503020204020204" pitchFamily="34" charset="-122"/>
              </a:rPr>
              <a:t>21</a:t>
            </a:r>
            <a:r>
              <a:rPr lang="zh-CN" altLang="en-US" dirty="0" smtClean="0">
                <a:latin typeface="微软雅黑" panose="020B0503020204020204" pitchFamily="34" charset="-122"/>
                <a:ea typeface="微软雅黑" panose="020B0503020204020204" pitchFamily="34" charset="-122"/>
              </a:rPr>
              <a:t>页。</a:t>
            </a:r>
            <a:endParaRPr lang="zh-CN" altLang="en-US" dirty="0">
              <a:latin typeface="微软雅黑" panose="020B0503020204020204" pitchFamily="34" charset="-122"/>
              <a:ea typeface="微软雅黑" panose="020B0503020204020204" pitchFamily="34" charset="-122"/>
            </a:endParaRPr>
          </a:p>
        </p:txBody>
      </p:sp>
      <p:sp>
        <p:nvSpPr>
          <p:cNvPr id="16" name="下箭头 15"/>
          <p:cNvSpPr/>
          <p:nvPr/>
        </p:nvSpPr>
        <p:spPr>
          <a:xfrm rot="16200000" flipV="1">
            <a:off x="3578851" y="3404699"/>
            <a:ext cx="369365" cy="7471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9"/>
          <p:cNvSpPr txBox="1"/>
          <p:nvPr/>
        </p:nvSpPr>
        <p:spPr>
          <a:xfrm>
            <a:off x="3763534" y="3143874"/>
            <a:ext cx="4164981" cy="1172629"/>
          </a:xfrm>
          <a:prstGeom prst="rect">
            <a:avLst/>
          </a:prstGeom>
          <a:solidFill>
            <a:srgbClr val="FFC000"/>
          </a:solidFill>
          <a:ln w="28575">
            <a:solidFill>
              <a:schemeClr val="tx1"/>
            </a:solidFill>
            <a:prstDash val="solid"/>
          </a:ln>
          <a:effectLst>
            <a:outerShdw blurRad="76200" dir="18900000" sy="23000" kx="-1200000" algn="bl" rotWithShape="0">
              <a:prstClr val="black">
                <a:alpha val="20000"/>
              </a:prstClr>
            </a:outerShdw>
          </a:effectLst>
        </p:spPr>
        <p:txBody>
          <a:bodyPr wrap="square" rtlCol="0">
            <a:spAutoFit/>
          </a:bodyPr>
          <a:lstStyle/>
          <a:p>
            <a:pPr>
              <a:lnSpc>
                <a:spcPct val="130000"/>
              </a:lnSpc>
            </a:pPr>
            <a:r>
              <a:rPr lang="zh-CN" altLang="en-US" b="1" dirty="0">
                <a:solidFill>
                  <a:srgbClr val="FF0000"/>
                </a:solidFill>
                <a:latin typeface="微软雅黑" pitchFamily="34" charset="-122"/>
                <a:ea typeface="微软雅黑" pitchFamily="34" charset="-122"/>
              </a:rPr>
              <a:t>对于由多个组件商品组成的组套商品，如对其中的商品放弃报价，则该商品所涉及的所有组套商品都会自动放弃</a:t>
            </a:r>
            <a:r>
              <a:rPr lang="zh-CN" altLang="en-US" b="1" dirty="0" smtClean="0">
                <a:solidFill>
                  <a:srgbClr val="FF0000"/>
                </a:solidFill>
                <a:latin typeface="微软雅黑" pitchFamily="34" charset="-122"/>
                <a:ea typeface="微软雅黑" pitchFamily="34" charset="-122"/>
              </a:rPr>
              <a:t>报价。</a:t>
            </a:r>
            <a:endParaRPr lang="zh-CN" altLang="en-US" b="1" dirty="0">
              <a:solidFill>
                <a:srgbClr val="FF0000"/>
              </a:solidFill>
              <a:latin typeface="微软雅黑" pitchFamily="34" charset="-122"/>
              <a:ea typeface="微软雅黑" pitchFamily="34" charset="-122"/>
            </a:endParaRPr>
          </a:p>
        </p:txBody>
      </p:sp>
      <p:sp>
        <p:nvSpPr>
          <p:cNvPr id="15" name="矩形 14"/>
          <p:cNvSpPr/>
          <p:nvPr/>
        </p:nvSpPr>
        <p:spPr>
          <a:xfrm>
            <a:off x="816507" y="3289609"/>
            <a:ext cx="2484252" cy="88094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flipV="1">
            <a:off x="10324317" y="5241227"/>
            <a:ext cx="272994" cy="34083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71118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报价原则</a:t>
            </a:r>
            <a:endPar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TextBox 1"/>
          <p:cNvSpPr txBox="1"/>
          <p:nvPr/>
        </p:nvSpPr>
        <p:spPr>
          <a:xfrm>
            <a:off x="1159727" y="1628081"/>
            <a:ext cx="10169912" cy="2950936"/>
          </a:xfrm>
          <a:prstGeom prst="rect">
            <a:avLst/>
          </a:prstGeom>
          <a:noFill/>
        </p:spPr>
        <p:txBody>
          <a:bodyPr wrap="square" rtlCol="0">
            <a:spAutoFit/>
          </a:bodyPr>
          <a:lstStyle/>
          <a:p>
            <a:pPr>
              <a:lnSpc>
                <a:spcPct val="150000"/>
              </a:lnSpc>
              <a:spcBef>
                <a:spcPts val="1200"/>
              </a:spcBef>
            </a:pP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、每条商品只允许有一个报价，任何有选择的报价将不予接受，商品的限价报价不得高于基准价和最近销售价格，网上竞价不得高于解密报价。</a:t>
            </a:r>
          </a:p>
          <a:p>
            <a:pPr>
              <a:lnSpc>
                <a:spcPct val="150000"/>
              </a:lnSpc>
              <a:spcBef>
                <a:spcPts val="1200"/>
              </a:spcBef>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各供应商须严格按照规定时间进行网上报价和解密，不在规定时间内有效限价报价或有效解密的商品均视为放弃申报，不在规定时间内进行网上竞价的商品均视为默认解密报价为竞价报价，一切责任由供应商自行承担。</a:t>
            </a:r>
          </a:p>
        </p:txBody>
      </p:sp>
    </p:spTree>
    <p:extLst>
      <p:ext uri="{BB962C8B-B14F-4D97-AF65-F5344CB8AC3E}">
        <p14:creationId xmlns:p14="http://schemas.microsoft.com/office/powerpoint/2010/main" val="3157651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Documents and Settings\Administrator\Application Data\Tencent\Users\873142096\QQ\WinTemp\RichOle\X1$RG@0QU$3NR}WI@FFS4_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253"/>
            <a:ext cx="12186450" cy="50387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8112408" y="998345"/>
            <a:ext cx="2563161" cy="646331"/>
            <a:chOff x="7918846" y="-1243173"/>
            <a:chExt cx="2464662" cy="621494"/>
          </a:xfrm>
          <a:effectLst>
            <a:outerShdw blurRad="76200" dir="18900000" sy="23000" kx="-1200000" algn="bl" rotWithShape="0">
              <a:prstClr val="black">
                <a:alpha val="20000"/>
              </a:prstClr>
            </a:outerShdw>
          </a:effectLst>
        </p:grpSpPr>
        <p:sp>
          <p:nvSpPr>
            <p:cNvPr id="9" name="下箭头 8"/>
            <p:cNvSpPr/>
            <p:nvPr/>
          </p:nvSpPr>
          <p:spPr>
            <a:xfrm rot="16200000" flipV="1">
              <a:off x="7951462" y="-1093120"/>
              <a:ext cx="262504"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37635" y="-1243173"/>
              <a:ext cx="2245873" cy="621494"/>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系统提示保存</a:t>
              </a:r>
              <a:r>
                <a:rPr lang="zh-CN" altLang="en-US" dirty="0" smtClean="0">
                  <a:latin typeface="微软雅黑" panose="020B0503020204020204" pitchFamily="34" charset="-122"/>
                  <a:ea typeface="微软雅黑" panose="020B0503020204020204" pitchFamily="34" charset="-122"/>
                </a:rPr>
                <a:t>成功，</a:t>
              </a:r>
              <a:endParaRPr lang="zh-CN" altLang="en-US"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点击</a:t>
              </a:r>
              <a:r>
                <a:rPr lang="zh-CN" altLang="en-US" dirty="0" smtClean="0">
                  <a:latin typeface="微软雅黑" panose="020B0503020204020204" pitchFamily="34" charset="-122"/>
                  <a:ea typeface="微软雅黑" panose="020B0503020204020204" pitchFamily="34" charset="-122"/>
                </a:rPr>
                <a:t>“确定。”</a:t>
              </a:r>
              <a:endParaRPr lang="zh-CN" altLang="en-US" dirty="0">
                <a:latin typeface="微软雅黑" panose="020B0503020204020204" pitchFamily="34" charset="-122"/>
                <a:ea typeface="微软雅黑" panose="020B0503020204020204" pitchFamily="34" charset="-122"/>
              </a:endParaRPr>
            </a:p>
          </p:txBody>
        </p:sp>
      </p:grpSp>
      <p:sp>
        <p:nvSpPr>
          <p:cNvPr id="11" name="矩形 10"/>
          <p:cNvSpPr/>
          <p:nvPr/>
        </p:nvSpPr>
        <p:spPr>
          <a:xfrm>
            <a:off x="4883763" y="647253"/>
            <a:ext cx="3058510" cy="997423"/>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875577" y="4800300"/>
            <a:ext cx="2528782" cy="816748"/>
            <a:chOff x="8225170" y="-1507260"/>
            <a:chExt cx="2431604" cy="785362"/>
          </a:xfrm>
        </p:grpSpPr>
        <p:sp>
          <p:nvSpPr>
            <p:cNvPr id="13" name="下箭头 12"/>
            <p:cNvSpPr/>
            <p:nvPr/>
          </p:nvSpPr>
          <p:spPr>
            <a:xfrm rot="18900000" flipV="1">
              <a:off x="8225170" y="-1507260"/>
              <a:ext cx="262504"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410901" y="-1343392"/>
              <a:ext cx="2245873" cy="621494"/>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本页填报完毕，点击翻页</a:t>
              </a:r>
              <a:r>
                <a:rPr lang="zh-CN" altLang="en-US" dirty="0" smtClean="0">
                  <a:latin typeface="微软雅黑" panose="020B0503020204020204" pitchFamily="34" charset="-122"/>
                  <a:ea typeface="微软雅黑" panose="020B0503020204020204" pitchFamily="34" charset="-122"/>
                </a:rPr>
                <a:t>报价。</a:t>
              </a:r>
              <a:endParaRPr lang="zh-CN" altLang="en-US" dirty="0">
                <a:latin typeface="微软雅黑" panose="020B0503020204020204" pitchFamily="34" charset="-122"/>
                <a:ea typeface="微软雅黑" panose="020B0503020204020204" pitchFamily="34" charset="-122"/>
              </a:endParaRPr>
            </a:p>
          </p:txBody>
        </p:sp>
      </p:grpSp>
      <p:pic>
        <p:nvPicPr>
          <p:cNvPr id="2050" name="Picture 2" descr="C:\Documents and Settings\Administrator\Application Data\Tencent\Users\873142096\QQ\WinTemp\RichOle\X3E~@YGXWQM3M{YRSZ]93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10" y="4421689"/>
            <a:ext cx="3409950" cy="4381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50418" y="4963434"/>
            <a:ext cx="5731726" cy="1532727"/>
          </a:xfrm>
          <a:prstGeom prst="rect">
            <a:avLst/>
          </a:prstGeom>
          <a:solidFill>
            <a:srgbClr val="FFC000"/>
          </a:solidFill>
          <a:ln w="28575">
            <a:solidFill>
              <a:schemeClr val="tx1"/>
            </a:solidFill>
            <a:prstDash val="solid"/>
          </a:ln>
          <a:effectLst>
            <a:outerShdw blurRad="76200" dir="18900000" sy="23000" kx="-1200000" algn="bl" rotWithShape="0">
              <a:prstClr val="black">
                <a:alpha val="20000"/>
              </a:prstClr>
            </a:outerShdw>
          </a:effectLst>
        </p:spPr>
        <p:txBody>
          <a:bodyPr wrap="square" rtlCol="0">
            <a:spAutoFit/>
          </a:bodyPr>
          <a:lstStyle/>
          <a:p>
            <a:pPr>
              <a:lnSpc>
                <a:spcPct val="130000"/>
              </a:lnSpc>
            </a:pPr>
            <a:r>
              <a:rPr lang="zh-CN" altLang="en-US" b="1" dirty="0" smtClean="0">
                <a:solidFill>
                  <a:srgbClr val="FF0000"/>
                </a:solidFill>
                <a:latin typeface="微软雅黑" pitchFamily="34" charset="-122"/>
                <a:ea typeface="微软雅黑" pitchFamily="34" charset="-122"/>
              </a:rPr>
              <a:t>注意</a:t>
            </a:r>
            <a:r>
              <a:rPr lang="zh-CN" altLang="en-US" b="1" dirty="0">
                <a:solidFill>
                  <a:srgbClr val="FF0000"/>
                </a:solidFill>
                <a:latin typeface="微软雅黑" pitchFamily="34" charset="-122"/>
                <a:ea typeface="微软雅黑" pitchFamily="34" charset="-122"/>
              </a:rPr>
              <a:t>：报价时，必须当前页操作完毕后才能点击“保存本页”按钮进行保存，如当前页仍有商品未操作（即未填报价格也未勾选“是否放弃”）则无法保存，建议每页显示的商品条数不宜过多，以免增加操作难度。</a:t>
            </a:r>
          </a:p>
        </p:txBody>
      </p:sp>
    </p:spTree>
    <p:extLst>
      <p:ext uri="{BB962C8B-B14F-4D97-AF65-F5344CB8AC3E}">
        <p14:creationId xmlns:p14="http://schemas.microsoft.com/office/powerpoint/2010/main" val="1216884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238"/>
            <a:ext cx="1208792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下箭头 5"/>
          <p:cNvSpPr/>
          <p:nvPr/>
        </p:nvSpPr>
        <p:spPr>
          <a:xfrm rot="18900000" flipV="1">
            <a:off x="2793743" y="2738686"/>
            <a:ext cx="272995" cy="3408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019654" y="2909104"/>
            <a:ext cx="4652385" cy="777457"/>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lnSpc>
                <a:spcPct val="130000"/>
              </a:lnSpc>
            </a:pPr>
            <a:r>
              <a:rPr lang="zh-CN" altLang="en-US" dirty="0" smtClean="0">
                <a:latin typeface="微软雅黑" panose="020B0503020204020204" pitchFamily="34" charset="-122"/>
                <a:ea typeface="微软雅黑" panose="020B0503020204020204" pitchFamily="34" charset="-122"/>
              </a:rPr>
              <a:t>检查报价情况</a:t>
            </a:r>
            <a:r>
              <a:rPr lang="zh-CN" altLang="en-US" dirty="0">
                <a:latin typeface="微软雅黑" panose="020B0503020204020204" pitchFamily="34" charset="-122"/>
                <a:ea typeface="微软雅黑" panose="020B0503020204020204" pitchFamily="34" charset="-122"/>
              </a:rPr>
              <a:t>（原右下方的“检查遗漏”功能已改为页面左上方直接显示的</a:t>
            </a:r>
            <a:r>
              <a:rPr lang="zh-CN" altLang="en-US" dirty="0" smtClean="0">
                <a:latin typeface="微软雅黑" panose="020B0503020204020204" pitchFamily="34" charset="-122"/>
                <a:ea typeface="微软雅黑" panose="020B0503020204020204" pitchFamily="34" charset="-122"/>
              </a:rPr>
              <a:t>形式）。</a:t>
            </a:r>
            <a:endParaRPr lang="en-US" altLang="zh-CN" dirty="0" smtClean="0">
              <a:latin typeface="微软雅黑" panose="020B0503020204020204" pitchFamily="34" charset="-122"/>
              <a:ea typeface="微软雅黑" panose="020B0503020204020204" pitchFamily="34" charset="-122"/>
            </a:endParaRPr>
          </a:p>
        </p:txBody>
      </p:sp>
      <p:sp>
        <p:nvSpPr>
          <p:cNvPr id="7" name="矩形 6"/>
          <p:cNvSpPr/>
          <p:nvPr/>
        </p:nvSpPr>
        <p:spPr>
          <a:xfrm>
            <a:off x="169758" y="2417863"/>
            <a:ext cx="2629198" cy="360231"/>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39214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181862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下箭头 5"/>
          <p:cNvSpPr/>
          <p:nvPr/>
        </p:nvSpPr>
        <p:spPr>
          <a:xfrm rot="18900000" flipV="1">
            <a:off x="2373671" y="2755646"/>
            <a:ext cx="272995" cy="3408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2543618" y="2978256"/>
            <a:ext cx="6410808" cy="1137556"/>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为确保报价结果已经准确无误保存在系统中，各供应商务必在报价完毕后，分别选择“未报价”、“已报价”、“已放弃”状态点击“查询”，进行再次检查</a:t>
            </a:r>
            <a:r>
              <a:rPr lang="zh-CN" altLang="en-US" b="1" dirty="0" smtClean="0">
                <a:solidFill>
                  <a:srgbClr val="FF0000"/>
                </a:solidFill>
                <a:latin typeface="微软雅黑" panose="020B0503020204020204" pitchFamily="34" charset="-122"/>
                <a:ea typeface="微软雅黑" panose="020B0503020204020204" pitchFamily="34" charset="-122"/>
              </a:rPr>
              <a:t>确认。</a:t>
            </a:r>
            <a:endParaRPr lang="en-US" altLang="zh-CN" b="1" dirty="0" smtClean="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836341" y="2063440"/>
            <a:ext cx="1491733" cy="163876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45060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7877"/>
            <a:ext cx="1208792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下箭头 7"/>
          <p:cNvSpPr/>
          <p:nvPr/>
        </p:nvSpPr>
        <p:spPr>
          <a:xfrm rot="2700000" flipV="1">
            <a:off x="9924391" y="2416678"/>
            <a:ext cx="272995" cy="3408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646126" y="2604251"/>
            <a:ext cx="3382153" cy="777457"/>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lnSpc>
                <a:spcPct val="130000"/>
              </a:lnSpc>
            </a:pPr>
            <a:r>
              <a:rPr lang="zh-CN" altLang="en-US" dirty="0" smtClean="0">
                <a:latin typeface="微软雅黑" panose="020B0503020204020204" pitchFamily="34" charset="-122"/>
                <a:ea typeface="微软雅黑" panose="020B0503020204020204" pitchFamily="34" charset="-122"/>
              </a:rPr>
              <a:t>如需递交纸质报价表，点击</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列表打印</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，下载</a:t>
            </a:r>
            <a:r>
              <a:rPr lang="en-US" altLang="zh-CN" dirty="0" err="1">
                <a:latin typeface="微软雅黑" panose="020B0503020204020204" pitchFamily="34" charset="-122"/>
                <a:ea typeface="微软雅黑" panose="020B0503020204020204" pitchFamily="34" charset="-122"/>
              </a:rPr>
              <a:t>pdf</a:t>
            </a:r>
            <a:r>
              <a:rPr lang="zh-CN" altLang="en-US" dirty="0">
                <a:latin typeface="微软雅黑" panose="020B0503020204020204" pitchFamily="34" charset="-122"/>
                <a:ea typeface="微软雅黑" panose="020B0503020204020204" pitchFamily="34" charset="-122"/>
              </a:rPr>
              <a:t>并</a:t>
            </a:r>
            <a:r>
              <a:rPr lang="zh-CN" altLang="en-US" dirty="0" smtClean="0">
                <a:latin typeface="微软雅黑" panose="020B0503020204020204" pitchFamily="34" charset="-122"/>
                <a:ea typeface="微软雅黑" panose="020B0503020204020204" pitchFamily="34" charset="-122"/>
              </a:rPr>
              <a:t>打印。</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10060890" y="2009843"/>
            <a:ext cx="1168388" cy="360231"/>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47794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关于纸</a:t>
            </a: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质报价表</a:t>
            </a:r>
          </a:p>
        </p:txBody>
      </p:sp>
      <p:sp>
        <p:nvSpPr>
          <p:cNvPr id="2" name="TextBox 1"/>
          <p:cNvSpPr txBox="1"/>
          <p:nvPr/>
        </p:nvSpPr>
        <p:spPr>
          <a:xfrm>
            <a:off x="903248" y="1237785"/>
            <a:ext cx="10549053" cy="5260223"/>
          </a:xfrm>
          <a:prstGeom prst="rect">
            <a:avLst/>
          </a:prstGeom>
          <a:noFill/>
        </p:spPr>
        <p:txBody>
          <a:bodyPr wrap="square" rtlCol="0">
            <a:spAutoFit/>
          </a:bodyPr>
          <a:lstStyle/>
          <a:p>
            <a:pPr>
              <a:lnSpc>
                <a:spcPct val="150000"/>
              </a:lnSpc>
              <a:spcBef>
                <a:spcPts val="600"/>
              </a:spcBef>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、供应</a:t>
            </a:r>
            <a:r>
              <a:rPr lang="zh-CN" altLang="en-US" dirty="0">
                <a:latin typeface="微软雅黑" panose="020B0503020204020204" pitchFamily="34" charset="-122"/>
                <a:ea typeface="微软雅黑" panose="020B0503020204020204" pitchFamily="34" charset="-122"/>
              </a:rPr>
              <a:t>商可打印纸质报价表，并在报价解密前（即</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日（星期四）上午</a:t>
            </a:r>
            <a:r>
              <a:rPr lang="en-US" altLang="zh-CN" dirty="0">
                <a:latin typeface="微软雅黑" panose="020B0503020204020204" pitchFamily="34" charset="-122"/>
                <a:ea typeface="微软雅黑" panose="020B0503020204020204" pitchFamily="34" charset="-122"/>
              </a:rPr>
              <a:t>11:00</a:t>
            </a:r>
            <a:r>
              <a:rPr lang="zh-CN" altLang="en-US" dirty="0">
                <a:latin typeface="微软雅黑" panose="020B0503020204020204" pitchFamily="34" charset="-122"/>
                <a:ea typeface="微软雅黑" panose="020B0503020204020204" pitchFamily="34" charset="-122"/>
              </a:rPr>
              <a:t>时前，截止时监指委办公室将现场监督）递交。解密成功的，报价以网上电子报价表的内容为准；解密失败的，在现场监督人员的监督下，以纸质报价表为准进行现场录入；供应商解密失败但未递交纸质报价表的，以及不在规定时间内有效报价或有效解密的，均视为放弃申报。</a:t>
            </a:r>
          </a:p>
          <a:p>
            <a:pPr>
              <a:lnSpc>
                <a:spcPct val="150000"/>
              </a:lnSpc>
              <a:spcBef>
                <a:spcPts val="600"/>
              </a:spcBef>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、纸</a:t>
            </a:r>
            <a:r>
              <a:rPr lang="zh-CN" altLang="en-US" b="1" dirty="0">
                <a:latin typeface="微软雅黑" panose="020B0503020204020204" pitchFamily="34" charset="-122"/>
                <a:ea typeface="微软雅黑" panose="020B0503020204020204" pitchFamily="34" charset="-122"/>
              </a:rPr>
              <a:t>质报价表为非必需文件，供应商可根据自身情况决定是否递交。</a:t>
            </a:r>
            <a:r>
              <a:rPr lang="zh-CN" altLang="en-US" dirty="0">
                <a:latin typeface="微软雅黑" panose="020B0503020204020204" pitchFamily="34" charset="-122"/>
                <a:ea typeface="微软雅黑" panose="020B0503020204020204" pitchFamily="34" charset="-122"/>
              </a:rPr>
              <a:t>如需递交，纸质报价表须每页加盖供应商公章及骑缝章后密封，并在所有封口处加盖供应商公章，由供应商的被授权人甲或乙持本人身份证原件，在报价解密前（即</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日（星期四）上午</a:t>
            </a:r>
            <a:r>
              <a:rPr lang="en-US" altLang="zh-CN" dirty="0">
                <a:latin typeface="微软雅黑" panose="020B0503020204020204" pitchFamily="34" charset="-122"/>
                <a:ea typeface="微软雅黑" panose="020B0503020204020204" pitchFamily="34" charset="-122"/>
              </a:rPr>
              <a:t>11:00</a:t>
            </a:r>
            <a:r>
              <a:rPr lang="zh-CN" altLang="en-US" dirty="0">
                <a:latin typeface="微软雅黑" panose="020B0503020204020204" pitchFamily="34" charset="-122"/>
                <a:ea typeface="微软雅黑" panose="020B0503020204020204" pitchFamily="34" charset="-122"/>
              </a:rPr>
              <a:t>时前，截止时监指委办公室将现场监督），到广东海虹药通电子商务有限公司佛山分公司现场递交，否则不予受理。供应商递交的纸质报价表将于</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日（星期四）上午</a:t>
            </a:r>
            <a:r>
              <a:rPr lang="en-US" altLang="zh-CN" dirty="0">
                <a:latin typeface="微软雅黑" panose="020B0503020204020204" pitchFamily="34" charset="-122"/>
                <a:ea typeface="微软雅黑" panose="020B0503020204020204" pitchFamily="34" charset="-122"/>
              </a:rPr>
              <a:t>11:00</a:t>
            </a:r>
            <a:r>
              <a:rPr lang="zh-CN" altLang="en-US" dirty="0">
                <a:latin typeface="微软雅黑" panose="020B0503020204020204" pitchFamily="34" charset="-122"/>
                <a:ea typeface="微软雅黑" panose="020B0503020204020204" pitchFamily="34" charset="-122"/>
              </a:rPr>
              <a:t>时正交监督人员封存</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spcBef>
                <a:spcPts val="600"/>
              </a:spcBef>
            </a:pP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注意</a:t>
            </a:r>
            <a:r>
              <a:rPr lang="zh-CN" altLang="en-US" b="1" dirty="0">
                <a:latin typeface="微软雅黑" panose="020B0503020204020204" pitchFamily="34" charset="-122"/>
                <a:ea typeface="微软雅黑" panose="020B0503020204020204" pitchFamily="34" charset="-122"/>
              </a:rPr>
              <a:t>：</a:t>
            </a:r>
          </a:p>
          <a:p>
            <a:pPr>
              <a:lnSpc>
                <a:spcPct val="150000"/>
              </a:lnSpc>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、纸质报价</a:t>
            </a:r>
            <a:r>
              <a:rPr lang="zh-CN" altLang="en-US" b="1" dirty="0" smtClean="0">
                <a:latin typeface="微软雅黑" panose="020B0503020204020204" pitchFamily="34" charset="-122"/>
                <a:ea typeface="微软雅黑" panose="020B0503020204020204" pitchFamily="34" charset="-122"/>
              </a:rPr>
              <a:t>表须按上述方法通过系统进行打印，</a:t>
            </a:r>
            <a:r>
              <a:rPr lang="zh-CN" altLang="en-US" b="1" dirty="0">
                <a:latin typeface="微软雅黑" panose="020B0503020204020204" pitchFamily="34" charset="-122"/>
                <a:ea typeface="微软雅黑" panose="020B0503020204020204" pitchFamily="34" charset="-122"/>
              </a:rPr>
              <a:t>格式不符的纸质报价表视为无效。</a:t>
            </a:r>
          </a:p>
          <a:p>
            <a:pPr>
              <a:lnSpc>
                <a:spcPct val="150000"/>
              </a:lnSpc>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、供应商须自行确保纸质报价表的打印结果与网上报价结果一致，否则一切责任由供应商自行承担。</a:t>
            </a:r>
          </a:p>
        </p:txBody>
      </p:sp>
    </p:spTree>
    <p:extLst>
      <p:ext uri="{BB962C8B-B14F-4D97-AF65-F5344CB8AC3E}">
        <p14:creationId xmlns:p14="http://schemas.microsoft.com/office/powerpoint/2010/main" val="1859440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867" y="588586"/>
            <a:ext cx="11357720" cy="565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7727796" y="935844"/>
            <a:ext cx="2974642" cy="900648"/>
            <a:chOff x="7687048" y="-1361630"/>
            <a:chExt cx="2860329" cy="866038"/>
          </a:xfrm>
        </p:grpSpPr>
        <p:sp>
          <p:nvSpPr>
            <p:cNvPr id="7" name="下箭头 6"/>
            <p:cNvSpPr/>
            <p:nvPr/>
          </p:nvSpPr>
          <p:spPr>
            <a:xfrm rot="2700000" flipV="1">
              <a:off x="10252257" y="-1394247"/>
              <a:ext cx="262504" cy="3277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87048" y="-1243173"/>
              <a:ext cx="2696461" cy="747581"/>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全部报价</a:t>
              </a:r>
              <a:r>
                <a:rPr lang="zh-CN" altLang="en-US" dirty="0" smtClean="0">
                  <a:latin typeface="微软雅黑" panose="020B0503020204020204" pitchFamily="34" charset="-122"/>
                  <a:ea typeface="微软雅黑" panose="020B0503020204020204" pitchFamily="34" charset="-122"/>
                </a:rPr>
                <a:t>完毕退出系统，</a:t>
              </a:r>
              <a:endParaRPr lang="en-US" altLang="zh-CN" dirty="0" smtClean="0">
                <a:latin typeface="微软雅黑" panose="020B0503020204020204" pitchFamily="34" charset="-122"/>
                <a:ea typeface="微软雅黑" panose="020B0503020204020204" pitchFamily="34" charset="-122"/>
              </a:endParaRPr>
            </a:p>
            <a:p>
              <a:pPr algn="ctr">
                <a:lnSpc>
                  <a:spcPct val="130000"/>
                </a:lnSpc>
              </a:pPr>
              <a:r>
                <a:rPr lang="zh-CN" altLang="en-US" dirty="0" smtClean="0">
                  <a:latin typeface="微软雅黑" panose="020B0503020204020204" pitchFamily="34" charset="-122"/>
                  <a:ea typeface="微软雅黑" panose="020B0503020204020204" pitchFamily="34" charset="-122"/>
                </a:rPr>
                <a:t>点击“注销登录”。</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10852248" y="588586"/>
            <a:ext cx="919339" cy="483753"/>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4970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660404" y="1936895"/>
            <a:ext cx="10836503" cy="1292662"/>
          </a:xfrm>
          <a:prstGeom prst="rect">
            <a:avLst/>
          </a:prstGeom>
          <a:noFill/>
        </p:spPr>
        <p:txBody>
          <a:bodyPr wrap="square" rtlCol="0" anchor="ctr">
            <a:spAutoFit/>
          </a:bodyPr>
          <a:lstStyle/>
          <a:p>
            <a:pPr algn="ctr">
              <a:lnSpc>
                <a:spcPct val="130000"/>
              </a:lnSpc>
            </a:pPr>
            <a:r>
              <a:rPr lang="zh-CN" altLang="en-US" sz="6000" b="1" dirty="0" smtClean="0">
                <a:solidFill>
                  <a:schemeClr val="accent5"/>
                </a:solidFill>
                <a:latin typeface="微软雅黑" pitchFamily="34" charset="-122"/>
                <a:ea typeface="微软雅黑" pitchFamily="34" charset="-122"/>
              </a:rPr>
              <a:t>二、</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限价解密</a:t>
            </a:r>
            <a:endPar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extLst>
      <p:ext uri="{BB962C8B-B14F-4D97-AF65-F5344CB8AC3E}">
        <p14:creationId xmlns:p14="http://schemas.microsoft.com/office/powerpoint/2010/main" val="1527297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报价解密时间</a:t>
            </a:r>
          </a:p>
        </p:txBody>
      </p:sp>
      <p:sp>
        <p:nvSpPr>
          <p:cNvPr id="2" name="TextBox 1"/>
          <p:cNvSpPr txBox="1"/>
          <p:nvPr/>
        </p:nvSpPr>
        <p:spPr>
          <a:xfrm>
            <a:off x="903248" y="1795346"/>
            <a:ext cx="10549053" cy="3647152"/>
          </a:xfrm>
          <a:prstGeom prst="rect">
            <a:avLst/>
          </a:prstGeom>
          <a:noFill/>
        </p:spPr>
        <p:txBody>
          <a:bodyPr wrap="square" rtlCol="0">
            <a:spAutoFit/>
          </a:bodyPr>
          <a:lstStyle/>
          <a:p>
            <a:pPr>
              <a:lnSpc>
                <a:spcPct val="150000"/>
              </a:lnSpc>
            </a:pPr>
            <a:r>
              <a:rPr lang="en-US" altLang="zh-CN" sz="3600" b="1" dirty="0">
                <a:latin typeface="微软雅黑" panose="020B0503020204020204" pitchFamily="34" charset="-122"/>
                <a:ea typeface="微软雅黑" panose="020B0503020204020204" pitchFamily="34" charset="-122"/>
              </a:rPr>
              <a:t>2016</a:t>
            </a:r>
            <a:r>
              <a:rPr lang="zh-CN" altLang="en-US" sz="3600" b="1" dirty="0">
                <a:latin typeface="微软雅黑" panose="020B0503020204020204" pitchFamily="34" charset="-122"/>
                <a:ea typeface="微软雅黑" panose="020B0503020204020204" pitchFamily="34" charset="-122"/>
              </a:rPr>
              <a:t>年</a:t>
            </a:r>
            <a:r>
              <a:rPr lang="en-US" altLang="zh-CN" sz="3600" b="1" dirty="0">
                <a:latin typeface="微软雅黑" panose="020B0503020204020204" pitchFamily="34" charset="-122"/>
                <a:ea typeface="微软雅黑" panose="020B0503020204020204" pitchFamily="34" charset="-122"/>
              </a:rPr>
              <a:t>7</a:t>
            </a:r>
            <a:r>
              <a:rPr lang="zh-CN" altLang="en-US" sz="3600" b="1" dirty="0">
                <a:latin typeface="微软雅黑" panose="020B0503020204020204" pitchFamily="34" charset="-122"/>
                <a:ea typeface="微软雅黑" panose="020B0503020204020204" pitchFamily="34" charset="-122"/>
              </a:rPr>
              <a:t>月</a:t>
            </a:r>
            <a:r>
              <a:rPr lang="en-US" altLang="zh-CN" sz="3600" b="1" dirty="0">
                <a:latin typeface="微软雅黑" panose="020B0503020204020204" pitchFamily="34" charset="-122"/>
                <a:ea typeface="微软雅黑" panose="020B0503020204020204" pitchFamily="34" charset="-122"/>
              </a:rPr>
              <a:t>14</a:t>
            </a:r>
            <a:r>
              <a:rPr lang="zh-CN" altLang="en-US" sz="3600" b="1" dirty="0">
                <a:latin typeface="微软雅黑" panose="020B0503020204020204" pitchFamily="34" charset="-122"/>
                <a:ea typeface="微软雅黑" panose="020B0503020204020204" pitchFamily="34" charset="-122"/>
              </a:rPr>
              <a:t>日（星期四）上午</a:t>
            </a:r>
            <a:r>
              <a:rPr lang="en-US" altLang="zh-CN" sz="3600" b="1" dirty="0">
                <a:latin typeface="微软雅黑" panose="020B0503020204020204" pitchFamily="34" charset="-122"/>
                <a:ea typeface="微软雅黑" panose="020B0503020204020204" pitchFamily="34" charset="-122"/>
              </a:rPr>
              <a:t>11:00—15:00</a:t>
            </a:r>
            <a:r>
              <a:rPr lang="zh-CN" altLang="en-US" sz="3600" b="1" dirty="0" smtClean="0">
                <a:latin typeface="微软雅黑" panose="020B0503020204020204" pitchFamily="34" charset="-122"/>
                <a:ea typeface="微软雅黑" panose="020B0503020204020204" pitchFamily="34" charset="-122"/>
              </a:rPr>
              <a:t>。</a:t>
            </a:r>
            <a:endParaRPr lang="en-US" altLang="zh-CN" sz="3600" b="1" dirty="0" smtClean="0">
              <a:latin typeface="微软雅黑" panose="020B0503020204020204" pitchFamily="34" charset="-122"/>
              <a:ea typeface="微软雅黑" panose="020B0503020204020204" pitchFamily="34" charset="-122"/>
            </a:endParaRPr>
          </a:p>
          <a:p>
            <a:pPr>
              <a:lnSpc>
                <a:spcPct val="150000"/>
              </a:lnSpc>
              <a:spcBef>
                <a:spcPts val="1800"/>
              </a:spcBef>
            </a:pPr>
            <a:r>
              <a:rPr lang="zh-CN" altLang="en-US" sz="3600" b="1" dirty="0">
                <a:latin typeface="微软雅黑" panose="020B0503020204020204" pitchFamily="34" charset="-122"/>
                <a:ea typeface="微软雅黑" panose="020B0503020204020204" pitchFamily="34" charset="-122"/>
              </a:rPr>
              <a:t>各供应商须严格按照规定时间进行网上报价和解密，不在规定时间内有效限价报价或有效解密的商品，均视为放弃申报，一切责任由供应商自行</a:t>
            </a:r>
            <a:r>
              <a:rPr lang="zh-CN" altLang="en-US" sz="3600" b="1" dirty="0" smtClean="0">
                <a:latin typeface="微软雅黑" panose="020B0503020204020204" pitchFamily="34" charset="-122"/>
                <a:ea typeface="微软雅黑" panose="020B0503020204020204" pitchFamily="34" charset="-122"/>
              </a:rPr>
              <a:t>承担。</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1898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912" y="522875"/>
            <a:ext cx="11348147" cy="577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9079097" y="2293970"/>
            <a:ext cx="2490768" cy="784673"/>
            <a:chOff x="8327668" y="2297650"/>
            <a:chExt cx="2395051" cy="754521"/>
          </a:xfrm>
        </p:grpSpPr>
        <p:sp>
          <p:nvSpPr>
            <p:cNvPr id="6" name="下箭头 5"/>
            <p:cNvSpPr/>
            <p:nvPr/>
          </p:nvSpPr>
          <p:spPr>
            <a:xfrm rot="13500000" flipV="1">
              <a:off x="8360285" y="2757052"/>
              <a:ext cx="262502"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485444" y="2297650"/>
              <a:ext cx="2237275" cy="621496"/>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输入用户名及密码，点击</a:t>
              </a:r>
              <a:r>
                <a:rPr lang="zh-CN" altLang="en-US" dirty="0" smtClean="0">
                  <a:latin typeface="微软雅黑" panose="020B0503020204020204" pitchFamily="34" charset="-122"/>
                  <a:ea typeface="微软雅黑" panose="020B0503020204020204" pitchFamily="34" charset="-122"/>
                </a:rPr>
                <a:t>“登录”。</a:t>
              </a:r>
              <a:endParaRPr lang="zh-CN" altLang="en-US" dirty="0">
                <a:latin typeface="微软雅黑" panose="020B0503020204020204" pitchFamily="34" charset="-122"/>
                <a:ea typeface="微软雅黑" panose="020B0503020204020204" pitchFamily="34" charset="-122"/>
              </a:endParaRPr>
            </a:p>
          </p:txBody>
        </p:sp>
      </p:grpSp>
      <p:sp>
        <p:nvSpPr>
          <p:cNvPr id="8" name="矩形 7"/>
          <p:cNvSpPr/>
          <p:nvPr/>
        </p:nvSpPr>
        <p:spPr>
          <a:xfrm>
            <a:off x="7325710" y="3229497"/>
            <a:ext cx="2732690" cy="108690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844884" y="1924638"/>
            <a:ext cx="3847171" cy="369332"/>
          </a:xfrm>
          <a:prstGeom prst="rect">
            <a:avLst/>
          </a:prstGeom>
          <a:noFill/>
        </p:spPr>
        <p:txBody>
          <a:bodyPr wrap="square" rtlCol="0">
            <a:spAutoFit/>
          </a:bodyPr>
          <a:lstStyle/>
          <a:p>
            <a:r>
              <a:rPr lang="zh-CN" altLang="en-US" b="1" dirty="0" smtClean="0">
                <a:solidFill>
                  <a:srgbClr val="FF0000"/>
                </a:solidFill>
              </a:rPr>
              <a:t>登陆网址：</a:t>
            </a:r>
            <a:r>
              <a:rPr lang="en-US" altLang="zh-CN" b="1" dirty="0" smtClean="0">
                <a:solidFill>
                  <a:srgbClr val="FF0000"/>
                </a:solidFill>
              </a:rPr>
              <a:t>http</a:t>
            </a:r>
            <a:r>
              <a:rPr lang="en-US" altLang="zh-CN" b="1" dirty="0">
                <a:solidFill>
                  <a:srgbClr val="FF0000"/>
                </a:solidFill>
              </a:rPr>
              <a:t>://smix.emedchina.cn</a:t>
            </a:r>
            <a:endParaRPr lang="zh-CN" altLang="en-US" b="1" dirty="0">
              <a:solidFill>
                <a:srgbClr val="FF0000"/>
              </a:solidFill>
            </a:endParaRPr>
          </a:p>
        </p:txBody>
      </p:sp>
    </p:spTree>
    <p:extLst>
      <p:ext uri="{BB962C8B-B14F-4D97-AF65-F5344CB8AC3E}">
        <p14:creationId xmlns:p14="http://schemas.microsoft.com/office/powerpoint/2010/main" val="61350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3850"/>
            <a:ext cx="12192000"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8138627" y="2683158"/>
            <a:ext cx="2823021" cy="450335"/>
            <a:chOff x="7925485" y="-1140968"/>
            <a:chExt cx="2228690" cy="621495"/>
          </a:xfrm>
        </p:grpSpPr>
        <p:sp>
          <p:nvSpPr>
            <p:cNvPr id="7" name="下箭头 6"/>
            <p:cNvSpPr/>
            <p:nvPr/>
          </p:nvSpPr>
          <p:spPr>
            <a:xfrm rot="16200000" flipV="1">
              <a:off x="7958102" y="-1080949"/>
              <a:ext cx="262504" cy="3277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24799" y="-1140968"/>
              <a:ext cx="2029376"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点击“项目开标</a:t>
              </a:r>
              <a:r>
                <a:rPr lang="zh-CN" altLang="en-US" dirty="0">
                  <a:latin typeface="微软雅黑" panose="020B0503020204020204" pitchFamily="34" charset="-122"/>
                  <a:ea typeface="微软雅黑" panose="020B0503020204020204" pitchFamily="34" charset="-122"/>
                </a:rPr>
                <a:t>管理</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6993317" y="2705655"/>
            <a:ext cx="1145311" cy="34683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9520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报价指南</a:t>
            </a:r>
            <a:endPar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TextBox 1"/>
          <p:cNvSpPr txBox="1"/>
          <p:nvPr/>
        </p:nvSpPr>
        <p:spPr>
          <a:xfrm>
            <a:off x="493140" y="1126277"/>
            <a:ext cx="11338304" cy="5290872"/>
          </a:xfrm>
          <a:prstGeom prst="rect">
            <a:avLst/>
          </a:prstGeom>
          <a:noFill/>
        </p:spPr>
        <p:txBody>
          <a:bodyPr wrap="square" rtlCol="0">
            <a:spAutoFit/>
          </a:bodyPr>
          <a:lstStyle/>
          <a:p>
            <a:pPr>
              <a:lnSpc>
                <a:spcPct val="110000"/>
              </a:lnSpc>
              <a:spcBef>
                <a:spcPts val="800"/>
              </a:spcBef>
            </a:pPr>
            <a:r>
              <a:rPr lang="en-US" altLang="zh-CN" sz="1900" b="1" dirty="0">
                <a:latin typeface="微软雅黑" panose="020B0503020204020204" pitchFamily="34" charset="-122"/>
                <a:ea typeface="微软雅黑" panose="020B0503020204020204" pitchFamily="34" charset="-122"/>
              </a:rPr>
              <a:t>1</a:t>
            </a:r>
            <a:r>
              <a:rPr lang="zh-CN" altLang="en-US" sz="1900" b="1" dirty="0">
                <a:latin typeface="微软雅黑" panose="020B0503020204020204" pitchFamily="34" charset="-122"/>
                <a:ea typeface="微软雅黑" panose="020B0503020204020204" pitchFamily="34" charset="-122"/>
              </a:rPr>
              <a:t>、供应商务必牢记自行设定的系统登陆密码和标书密码。标书密码为限价报价和报价解密的加密密码，一经设定无法修改，如遗忘此密码将无法解密，所有商品都将失去申报资格。</a:t>
            </a:r>
          </a:p>
          <a:p>
            <a:pPr>
              <a:lnSpc>
                <a:spcPct val="110000"/>
              </a:lnSpc>
              <a:spcBef>
                <a:spcPts val="800"/>
              </a:spcBef>
            </a:pPr>
            <a:r>
              <a:rPr lang="en-US" altLang="zh-CN" sz="1900" b="1" dirty="0">
                <a:latin typeface="微软雅黑" panose="020B0503020204020204" pitchFamily="34" charset="-122"/>
                <a:ea typeface="微软雅黑" panose="020B0503020204020204" pitchFamily="34" charset="-122"/>
              </a:rPr>
              <a:t>2</a:t>
            </a:r>
            <a:r>
              <a:rPr lang="zh-CN" altLang="en-US" sz="1900" b="1" dirty="0">
                <a:latin typeface="微软雅黑" panose="020B0503020204020204" pitchFamily="34" charset="-122"/>
                <a:ea typeface="微软雅黑" panose="020B0503020204020204" pitchFamily="34" charset="-122"/>
              </a:rPr>
              <a:t>、限价报价不得高于基准价和最近销售价格，基准价和最近销售价格都为空的商品，限价报价不受限制，网上竞价不得高于解密报价。报价价格为供应商对采购人的实际供应价。</a:t>
            </a:r>
          </a:p>
          <a:p>
            <a:pPr>
              <a:lnSpc>
                <a:spcPct val="110000"/>
              </a:lnSpc>
              <a:spcBef>
                <a:spcPts val="800"/>
              </a:spcBef>
            </a:pPr>
            <a:r>
              <a:rPr lang="en-US" altLang="zh-CN" sz="1900" b="1" dirty="0">
                <a:latin typeface="微软雅黑" panose="020B0503020204020204" pitchFamily="34" charset="-122"/>
                <a:ea typeface="微软雅黑" panose="020B0503020204020204" pitchFamily="34" charset="-122"/>
              </a:rPr>
              <a:t>3</a:t>
            </a:r>
            <a:r>
              <a:rPr lang="zh-CN" altLang="en-US" sz="1900" b="1" dirty="0">
                <a:latin typeface="微软雅黑" panose="020B0503020204020204" pitchFamily="34" charset="-122"/>
                <a:ea typeface="微软雅黑" panose="020B0503020204020204" pitchFamily="34" charset="-122"/>
              </a:rPr>
              <a:t>、供应商均应以人民币报价，单位为元。报价不得超过一百万。如果价格中包含小数部分，不得超过</a:t>
            </a:r>
            <a:r>
              <a:rPr lang="en-US" altLang="zh-CN" sz="1900" b="1" dirty="0">
                <a:latin typeface="微软雅黑" panose="020B0503020204020204" pitchFamily="34" charset="-122"/>
                <a:ea typeface="微软雅黑" panose="020B0503020204020204" pitchFamily="34" charset="-122"/>
              </a:rPr>
              <a:t>4</a:t>
            </a:r>
            <a:r>
              <a:rPr lang="zh-CN" altLang="en-US" sz="1900" b="1" dirty="0">
                <a:latin typeface="微软雅黑" panose="020B0503020204020204" pitchFamily="34" charset="-122"/>
                <a:ea typeface="微软雅黑" panose="020B0503020204020204" pitchFamily="34" charset="-122"/>
              </a:rPr>
              <a:t>位小数，如超过</a:t>
            </a:r>
            <a:r>
              <a:rPr lang="en-US" altLang="zh-CN" sz="1900" b="1" dirty="0">
                <a:latin typeface="微软雅黑" panose="020B0503020204020204" pitchFamily="34" charset="-122"/>
                <a:ea typeface="微软雅黑" panose="020B0503020204020204" pitchFamily="34" charset="-122"/>
              </a:rPr>
              <a:t>4</a:t>
            </a:r>
            <a:r>
              <a:rPr lang="zh-CN" altLang="en-US" sz="1900" b="1" dirty="0">
                <a:latin typeface="微软雅黑" panose="020B0503020204020204" pitchFamily="34" charset="-122"/>
                <a:ea typeface="微软雅黑" panose="020B0503020204020204" pitchFamily="34" charset="-122"/>
              </a:rPr>
              <a:t>位小数则自动四舍五入。</a:t>
            </a:r>
          </a:p>
          <a:p>
            <a:pPr>
              <a:lnSpc>
                <a:spcPct val="110000"/>
              </a:lnSpc>
              <a:spcBef>
                <a:spcPts val="800"/>
              </a:spcBef>
            </a:pPr>
            <a:r>
              <a:rPr lang="en-US" altLang="zh-CN" sz="1900" b="1" dirty="0">
                <a:latin typeface="微软雅黑" panose="020B0503020204020204" pitchFamily="34" charset="-122"/>
                <a:ea typeface="微软雅黑" panose="020B0503020204020204" pitchFamily="34" charset="-122"/>
              </a:rPr>
              <a:t>4</a:t>
            </a:r>
            <a:r>
              <a:rPr lang="zh-CN" altLang="en-US" sz="1900" b="1" dirty="0">
                <a:latin typeface="微软雅黑" panose="020B0503020204020204" pitchFamily="34" charset="-122"/>
                <a:ea typeface="微软雅黑" panose="020B0503020204020204" pitchFamily="34" charset="-122"/>
              </a:rPr>
              <a:t>、按照报价页面显示的“报价单位”进行报价。如试剂类“报价单位”为“</a:t>
            </a:r>
            <a:r>
              <a:rPr lang="en-US" altLang="zh-CN" sz="1900" b="1" dirty="0">
                <a:latin typeface="微软雅黑" panose="020B0503020204020204" pitchFamily="34" charset="-122"/>
                <a:ea typeface="微软雅黑" panose="020B0503020204020204" pitchFamily="34" charset="-122"/>
              </a:rPr>
              <a:t>ml”</a:t>
            </a:r>
            <a:r>
              <a:rPr lang="zh-CN" altLang="en-US" sz="1900" b="1" dirty="0">
                <a:latin typeface="微软雅黑" panose="020B0503020204020204" pitchFamily="34" charset="-122"/>
                <a:ea typeface="微软雅黑" panose="020B0503020204020204" pitchFamily="34" charset="-122"/>
              </a:rPr>
              <a:t>或“人份”，则供应商报价须报</a:t>
            </a:r>
            <a:r>
              <a:rPr lang="en-US" altLang="zh-CN" sz="1900" b="1" dirty="0">
                <a:latin typeface="微软雅黑" panose="020B0503020204020204" pitchFamily="34" charset="-122"/>
                <a:ea typeface="微软雅黑" panose="020B0503020204020204" pitchFamily="34" charset="-122"/>
              </a:rPr>
              <a:t>1ml</a:t>
            </a:r>
            <a:r>
              <a:rPr lang="zh-CN" altLang="en-US" sz="1900" b="1" dirty="0">
                <a:latin typeface="微软雅黑" panose="020B0503020204020204" pitchFamily="34" charset="-122"/>
                <a:ea typeface="微软雅黑" panose="020B0503020204020204" pitchFamily="34" charset="-122"/>
              </a:rPr>
              <a:t>或</a:t>
            </a:r>
            <a:r>
              <a:rPr lang="en-US" altLang="zh-CN" sz="1900" b="1" dirty="0">
                <a:latin typeface="微软雅黑" panose="020B0503020204020204" pitchFamily="34" charset="-122"/>
                <a:ea typeface="微软雅黑" panose="020B0503020204020204" pitchFamily="34" charset="-122"/>
              </a:rPr>
              <a:t>1</a:t>
            </a:r>
            <a:r>
              <a:rPr lang="zh-CN" altLang="en-US" sz="1900" b="1" dirty="0">
                <a:latin typeface="微软雅黑" panose="020B0503020204020204" pitchFamily="34" charset="-122"/>
                <a:ea typeface="微软雅黑" panose="020B0503020204020204" pitchFamily="34" charset="-122"/>
              </a:rPr>
              <a:t>人份的价格。</a:t>
            </a:r>
          </a:p>
          <a:p>
            <a:pPr>
              <a:lnSpc>
                <a:spcPct val="110000"/>
              </a:lnSpc>
              <a:spcBef>
                <a:spcPts val="800"/>
              </a:spcBef>
            </a:pPr>
            <a:r>
              <a:rPr lang="zh-CN" altLang="en-US" sz="1900" b="1" dirty="0">
                <a:latin typeface="微软雅黑" panose="020B0503020204020204" pitchFamily="34" charset="-122"/>
                <a:ea typeface="微软雅黑" panose="020B0503020204020204" pitchFamily="34" charset="-122"/>
              </a:rPr>
              <a:t>注意：</a:t>
            </a:r>
          </a:p>
          <a:p>
            <a:pPr>
              <a:lnSpc>
                <a:spcPct val="110000"/>
              </a:lnSpc>
              <a:spcBef>
                <a:spcPts val="800"/>
              </a:spcBef>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1</a:t>
            </a:r>
            <a:r>
              <a:rPr lang="zh-CN" altLang="en-US" sz="1900" b="1" dirty="0">
                <a:latin typeface="微软雅黑" panose="020B0503020204020204" pitchFamily="34" charset="-122"/>
                <a:ea typeface="微软雅黑" panose="020B0503020204020204" pitchFamily="34" charset="-122"/>
              </a:rPr>
              <a:t>）报价只填英文状态的数字，如“</a:t>
            </a:r>
            <a:r>
              <a:rPr lang="en-US" altLang="zh-CN" sz="1900" b="1" dirty="0">
                <a:latin typeface="微软雅黑" panose="020B0503020204020204" pitchFamily="34" charset="-122"/>
                <a:ea typeface="微软雅黑" panose="020B0503020204020204" pitchFamily="34" charset="-122"/>
              </a:rPr>
              <a:t>168.88”</a:t>
            </a:r>
            <a:r>
              <a:rPr lang="zh-CN" altLang="en-US" sz="1900" b="1" dirty="0">
                <a:latin typeface="微软雅黑" panose="020B0503020204020204" pitchFamily="34" charset="-122"/>
                <a:ea typeface="微软雅黑" panose="020B0503020204020204" pitchFamily="34" charset="-122"/>
              </a:rPr>
              <a:t>，请勿写成以下形式：“</a:t>
            </a:r>
            <a:r>
              <a:rPr lang="en-US" altLang="zh-CN" sz="1900" b="1" dirty="0">
                <a:latin typeface="微软雅黑" panose="020B0503020204020204" pitchFamily="34" charset="-122"/>
                <a:ea typeface="微软雅黑" panose="020B0503020204020204" pitchFamily="34" charset="-122"/>
              </a:rPr>
              <a:t>168.88</a:t>
            </a:r>
            <a:r>
              <a:rPr lang="zh-CN" altLang="en-US" sz="1900" b="1" dirty="0">
                <a:latin typeface="微软雅黑" panose="020B0503020204020204" pitchFamily="34" charset="-122"/>
                <a:ea typeface="微软雅黑" panose="020B0503020204020204" pitchFamily="34" charset="-122"/>
              </a:rPr>
              <a:t>元”、“</a:t>
            </a:r>
            <a:r>
              <a:rPr lang="en-US" altLang="zh-CN" sz="1900" b="1" dirty="0">
                <a:latin typeface="微软雅黑" panose="020B0503020204020204" pitchFamily="34" charset="-122"/>
                <a:ea typeface="微软雅黑" panose="020B0503020204020204" pitchFamily="34" charset="-122"/>
              </a:rPr>
              <a:t>168</a:t>
            </a: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88”</a:t>
            </a:r>
            <a:r>
              <a:rPr lang="zh-CN" altLang="en-US" sz="1900" b="1" dirty="0">
                <a:latin typeface="微软雅黑" panose="020B0503020204020204" pitchFamily="34" charset="-122"/>
                <a:ea typeface="微软雅黑" panose="020B0503020204020204" pitchFamily="34" charset="-122"/>
              </a:rPr>
              <a:t>；</a:t>
            </a:r>
          </a:p>
          <a:p>
            <a:pPr>
              <a:lnSpc>
                <a:spcPct val="110000"/>
              </a:lnSpc>
              <a:spcBef>
                <a:spcPts val="800"/>
              </a:spcBef>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2</a:t>
            </a:r>
            <a:r>
              <a:rPr lang="zh-CN" altLang="en-US" sz="1900" b="1" dirty="0">
                <a:latin typeface="微软雅黑" panose="020B0503020204020204" pitchFamily="34" charset="-122"/>
                <a:ea typeface="微软雅黑" panose="020B0503020204020204" pitchFamily="34" charset="-122"/>
              </a:rPr>
              <a:t>）报价填写“</a:t>
            </a:r>
            <a:r>
              <a:rPr lang="en-US" altLang="zh-CN" sz="1900" b="1" dirty="0">
                <a:latin typeface="微软雅黑" panose="020B0503020204020204" pitchFamily="34" charset="-122"/>
                <a:ea typeface="微软雅黑" panose="020B0503020204020204" pitchFamily="34" charset="-122"/>
              </a:rPr>
              <a:t>0”</a:t>
            </a:r>
            <a:r>
              <a:rPr lang="zh-CN" altLang="en-US" sz="1900" b="1" dirty="0">
                <a:latin typeface="微软雅黑" panose="020B0503020204020204" pitchFamily="34" charset="-122"/>
                <a:ea typeface="微软雅黑" panose="020B0503020204020204" pitchFamily="34" charset="-122"/>
              </a:rPr>
              <a:t>代表该商品免费提供，不等同于放弃报价；</a:t>
            </a:r>
          </a:p>
          <a:p>
            <a:pPr>
              <a:lnSpc>
                <a:spcPct val="110000"/>
              </a:lnSpc>
              <a:spcBef>
                <a:spcPts val="800"/>
              </a:spcBef>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3</a:t>
            </a:r>
            <a:r>
              <a:rPr lang="zh-CN" altLang="en-US" sz="1900" b="1" dirty="0">
                <a:latin typeface="微软雅黑" panose="020B0503020204020204" pitchFamily="34" charset="-122"/>
                <a:ea typeface="微软雅黑" panose="020B0503020204020204" pitchFamily="34" charset="-122"/>
              </a:rPr>
              <a:t>）报价时，必须当前页操作完毕后才能点击“保存本页”按钮进行保存，如当前页仍有商品未操作（即未填报价格也未勾选“是否放弃”）则无法保存，建议每页显示的商品条数不宜过多，以免增加操作难度。</a:t>
            </a:r>
          </a:p>
        </p:txBody>
      </p:sp>
    </p:spTree>
    <p:extLst>
      <p:ext uri="{BB962C8B-B14F-4D97-AF65-F5344CB8AC3E}">
        <p14:creationId xmlns:p14="http://schemas.microsoft.com/office/powerpoint/2010/main" val="1774583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768" y="597664"/>
            <a:ext cx="11416037" cy="566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9878556" y="1929588"/>
            <a:ext cx="2063998" cy="862078"/>
            <a:chOff x="8178058" y="-1243173"/>
            <a:chExt cx="1984680" cy="828952"/>
          </a:xfrm>
        </p:grpSpPr>
        <p:sp>
          <p:nvSpPr>
            <p:cNvPr id="6" name="下箭头 5"/>
            <p:cNvSpPr/>
            <p:nvPr/>
          </p:nvSpPr>
          <p:spPr>
            <a:xfrm rot="10800000" flipV="1">
              <a:off x="9076737" y="-741959"/>
              <a:ext cx="262503" cy="3277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178058" y="-1243173"/>
              <a:ext cx="1984680"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选择</a:t>
              </a:r>
              <a:r>
                <a:rPr lang="zh-CN" altLang="en-US" dirty="0" smtClean="0">
                  <a:latin typeface="微软雅黑" panose="020B0503020204020204" pitchFamily="34" charset="-122"/>
                  <a:ea typeface="微软雅黑" panose="020B0503020204020204" pitchFamily="34" charset="-122"/>
                </a:rPr>
                <a:t>项目，</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点击“解密”。</a:t>
              </a:r>
              <a:endParaRPr lang="zh-CN" altLang="en-US" dirty="0">
                <a:latin typeface="微软雅黑" panose="020B0503020204020204" pitchFamily="34" charset="-122"/>
                <a:ea typeface="微软雅黑" panose="020B0503020204020204" pitchFamily="34" charset="-122"/>
              </a:endParaRPr>
            </a:p>
          </p:txBody>
        </p:sp>
      </p:grpSp>
      <p:sp>
        <p:nvSpPr>
          <p:cNvPr id="8" name="矩形 7"/>
          <p:cNvSpPr/>
          <p:nvPr/>
        </p:nvSpPr>
        <p:spPr>
          <a:xfrm>
            <a:off x="10629590" y="2903207"/>
            <a:ext cx="661522" cy="34683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844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140" y="617483"/>
            <a:ext cx="11377608" cy="562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1561171" y="4309296"/>
            <a:ext cx="9155149" cy="927722"/>
            <a:chOff x="6849247" y="-1578090"/>
            <a:chExt cx="4671129" cy="892081"/>
          </a:xfrm>
        </p:grpSpPr>
        <p:sp>
          <p:nvSpPr>
            <p:cNvPr id="6" name="下箭头 5"/>
            <p:cNvSpPr/>
            <p:nvPr/>
          </p:nvSpPr>
          <p:spPr>
            <a:xfrm flipV="1">
              <a:off x="8912267" y="-1578090"/>
              <a:ext cx="262503" cy="3277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49247" y="-1307509"/>
              <a:ext cx="4671129" cy="62150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输入标书密码</a:t>
              </a:r>
              <a:r>
                <a:rPr lang="zh-CN" altLang="en-US" dirty="0" smtClean="0">
                  <a:latin typeface="微软雅黑" panose="020B0503020204020204" pitchFamily="34" charset="-122"/>
                  <a:ea typeface="微软雅黑" panose="020B0503020204020204" pitchFamily="34" charset="-122"/>
                </a:rPr>
                <a:t>，点击“解密”</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务必牢记，一旦遗失，无法找回）</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注意：输入密码后，必须使用鼠标点击</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解密</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，请勿使用键盘回车按键，否则将返回上一页</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161842" y="3342291"/>
            <a:ext cx="1596310" cy="76495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9"/>
          <p:cNvSpPr txBox="1"/>
          <p:nvPr/>
        </p:nvSpPr>
        <p:spPr>
          <a:xfrm>
            <a:off x="629665" y="2523350"/>
            <a:ext cx="3925230" cy="1892826"/>
          </a:xfrm>
          <a:prstGeom prst="rect">
            <a:avLst/>
          </a:prstGeom>
          <a:solidFill>
            <a:srgbClr val="FFC000"/>
          </a:solidFill>
          <a:ln w="28575">
            <a:solidFill>
              <a:schemeClr val="tx1"/>
            </a:solidFill>
            <a:prstDash val="solid"/>
          </a:ln>
        </p:spPr>
        <p:txBody>
          <a:bodyPr wrap="square" rtlCol="0">
            <a:spAutoFit/>
          </a:bodyPr>
          <a:lstStyle/>
          <a:p>
            <a:pPr>
              <a:lnSpc>
                <a:spcPct val="130000"/>
              </a:lnSpc>
            </a:pPr>
            <a:r>
              <a:rPr lang="zh-CN" altLang="en-US" b="1" dirty="0" smtClean="0">
                <a:solidFill>
                  <a:srgbClr val="FF0000"/>
                </a:solidFill>
                <a:latin typeface="微软雅黑" pitchFamily="34" charset="-122"/>
                <a:ea typeface="微软雅黑" pitchFamily="34" charset="-122"/>
              </a:rPr>
              <a:t>注意</a:t>
            </a:r>
            <a:r>
              <a:rPr lang="zh-CN" altLang="en-US" b="1" dirty="0">
                <a:solidFill>
                  <a:srgbClr val="FF0000"/>
                </a:solidFill>
                <a:latin typeface="微软雅黑" pitchFamily="34" charset="-122"/>
                <a:ea typeface="微软雅黑" pitchFamily="34" charset="-122"/>
              </a:rPr>
              <a:t>：供应商务必牢记自行设定的系统登陆密码和标书密码。标书密码为限价报价和报价解密的加密密码，一经设定无法修改，如遗忘此密码将无法解密，所有商品都将失去申报资格。</a:t>
            </a:r>
          </a:p>
        </p:txBody>
      </p:sp>
    </p:spTree>
    <p:extLst>
      <p:ext uri="{BB962C8B-B14F-4D97-AF65-F5344CB8AC3E}">
        <p14:creationId xmlns:p14="http://schemas.microsoft.com/office/powerpoint/2010/main" val="873662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476" y="588581"/>
            <a:ext cx="11409811" cy="563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8054113" y="1473053"/>
            <a:ext cx="2654698" cy="646330"/>
            <a:chOff x="9601030" y="-5247856"/>
            <a:chExt cx="2552680" cy="621498"/>
          </a:xfrm>
        </p:grpSpPr>
        <p:sp>
          <p:nvSpPr>
            <p:cNvPr id="7" name="下箭头 6"/>
            <p:cNvSpPr/>
            <p:nvPr/>
          </p:nvSpPr>
          <p:spPr>
            <a:xfrm rot="16200000" flipV="1">
              <a:off x="9633645" y="-5107904"/>
              <a:ext cx="262506"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815301" y="-5247856"/>
              <a:ext cx="2338409" cy="621498"/>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解密成功</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点击“确定”。</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4583152" y="657922"/>
            <a:ext cx="3257566" cy="1176396"/>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6430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660404" y="1995374"/>
            <a:ext cx="10836503" cy="1175706"/>
          </a:xfrm>
          <a:prstGeom prst="rect">
            <a:avLst/>
          </a:prstGeom>
          <a:noFill/>
        </p:spPr>
        <p:txBody>
          <a:bodyPr wrap="square" rtlCol="0" anchor="ctr">
            <a:spAutoFit/>
          </a:bodyPr>
          <a:lstStyle/>
          <a:p>
            <a:pPr algn="ctr">
              <a:lnSpc>
                <a:spcPct val="130000"/>
              </a:lnSpc>
            </a:pPr>
            <a:r>
              <a:rPr lang="zh-CN" altLang="en-US" sz="6000" b="1" dirty="0" smtClean="0">
                <a:solidFill>
                  <a:schemeClr val="accent5"/>
                </a:solidFill>
                <a:latin typeface="微软雅黑" pitchFamily="34" charset="-122"/>
                <a:ea typeface="微软雅黑" pitchFamily="34" charset="-122"/>
              </a:rPr>
              <a:t>三、</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a:t>
            </a:r>
            <a:r>
              <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解密</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结果</a:t>
            </a:r>
            <a:r>
              <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公布</a:t>
            </a:r>
          </a:p>
        </p:txBody>
      </p:sp>
    </p:spTree>
    <p:extLst>
      <p:ext uri="{BB962C8B-B14F-4D97-AF65-F5344CB8AC3E}">
        <p14:creationId xmlns:p14="http://schemas.microsoft.com/office/powerpoint/2010/main" val="592010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报价解密结果公布时间</a:t>
            </a:r>
          </a:p>
        </p:txBody>
      </p:sp>
      <p:sp>
        <p:nvSpPr>
          <p:cNvPr id="2" name="TextBox 1"/>
          <p:cNvSpPr txBox="1"/>
          <p:nvPr/>
        </p:nvSpPr>
        <p:spPr>
          <a:xfrm>
            <a:off x="903248" y="1795346"/>
            <a:ext cx="10314879" cy="1754326"/>
          </a:xfrm>
          <a:prstGeom prst="rect">
            <a:avLst/>
          </a:prstGeom>
          <a:noFill/>
        </p:spPr>
        <p:txBody>
          <a:bodyPr wrap="square" rtlCol="0">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报价解密后，随时留意</a:t>
            </a:r>
            <a:r>
              <a:rPr lang="en-US" altLang="zh-CN" sz="3600" b="1" dirty="0">
                <a:latin typeface="微软雅黑" panose="020B0503020204020204" pitchFamily="34" charset="-122"/>
                <a:ea typeface="微软雅黑" panose="020B0503020204020204" pitchFamily="34" charset="-122"/>
              </a:rPr>
              <a:t>http://fs.emedchina.cn</a:t>
            </a:r>
            <a:r>
              <a:rPr lang="zh-CN" altLang="en-US" sz="3600" b="1" dirty="0">
                <a:latin typeface="微软雅黑" panose="020B0503020204020204" pitchFamily="34" charset="-122"/>
                <a:ea typeface="微软雅黑" panose="020B0503020204020204" pitchFamily="34" charset="-122"/>
              </a:rPr>
              <a:t>耗材信息发布栏目的通知。</a:t>
            </a:r>
          </a:p>
        </p:txBody>
      </p:sp>
    </p:spTree>
    <p:extLst>
      <p:ext uri="{BB962C8B-B14F-4D97-AF65-F5344CB8AC3E}">
        <p14:creationId xmlns:p14="http://schemas.microsoft.com/office/powerpoint/2010/main" val="1004579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121920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8284793" y="2857225"/>
            <a:ext cx="3212116" cy="369332"/>
            <a:chOff x="7925485" y="-1140968"/>
            <a:chExt cx="2497468" cy="355140"/>
          </a:xfrm>
        </p:grpSpPr>
        <p:sp>
          <p:nvSpPr>
            <p:cNvPr id="7" name="下箭头 6"/>
            <p:cNvSpPr/>
            <p:nvPr/>
          </p:nvSpPr>
          <p:spPr>
            <a:xfrm rot="16200000" flipV="1">
              <a:off x="7958102" y="-1080949"/>
              <a:ext cx="262504" cy="3277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124799" y="-1140968"/>
              <a:ext cx="2298154"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solidFill>
                    <a:prstClr val="black"/>
                  </a:solidFill>
                  <a:latin typeface="微软雅黑" panose="020B0503020204020204" pitchFamily="34" charset="-122"/>
                  <a:ea typeface="微软雅黑" panose="020B0503020204020204" pitchFamily="34" charset="-122"/>
                </a:rPr>
                <a:t>点击“项目数据公示”。</a:t>
              </a:r>
              <a:endParaRPr lang="zh-CN" altLang="en-US" dirty="0">
                <a:solidFill>
                  <a:prstClr val="black"/>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7072575" y="2852484"/>
            <a:ext cx="1145311" cy="34683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665437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1576"/>
            <a:ext cx="12110224" cy="2965748"/>
          </a:xfrm>
          <a:prstGeom prst="rect">
            <a:avLst/>
          </a:prstGeom>
        </p:spPr>
      </p:pic>
      <p:grpSp>
        <p:nvGrpSpPr>
          <p:cNvPr id="6" name="组合 5"/>
          <p:cNvGrpSpPr/>
          <p:nvPr/>
        </p:nvGrpSpPr>
        <p:grpSpPr>
          <a:xfrm>
            <a:off x="6668654" y="3411223"/>
            <a:ext cx="2577694" cy="369332"/>
            <a:chOff x="7925485" y="-1140968"/>
            <a:chExt cx="2228690" cy="355140"/>
          </a:xfrm>
        </p:grpSpPr>
        <p:sp>
          <p:nvSpPr>
            <p:cNvPr id="7" name="下箭头 6"/>
            <p:cNvSpPr/>
            <p:nvPr/>
          </p:nvSpPr>
          <p:spPr>
            <a:xfrm rot="16200000" flipV="1">
              <a:off x="7958102" y="-1080949"/>
              <a:ext cx="262504" cy="3277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124799" y="-1140968"/>
              <a:ext cx="2029376"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solidFill>
                    <a:prstClr val="black"/>
                  </a:solidFill>
                  <a:latin typeface="微软雅黑" panose="020B0503020204020204" pitchFamily="34" charset="-122"/>
                  <a:ea typeface="微软雅黑" panose="020B0503020204020204" pitchFamily="34" charset="-122"/>
                </a:rPr>
                <a:t>点击“解密公布”。</a:t>
              </a:r>
              <a:endParaRPr lang="zh-CN" altLang="en-US" dirty="0">
                <a:solidFill>
                  <a:prstClr val="black"/>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5482456" y="3329710"/>
            <a:ext cx="1145311" cy="542750"/>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59509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148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660404" y="1936896"/>
            <a:ext cx="10836503" cy="1292662"/>
          </a:xfrm>
          <a:prstGeom prst="rect">
            <a:avLst/>
          </a:prstGeom>
          <a:noFill/>
        </p:spPr>
        <p:txBody>
          <a:bodyPr wrap="square" rtlCol="0" anchor="ctr">
            <a:spAutoFit/>
          </a:bodyPr>
          <a:lstStyle/>
          <a:p>
            <a:pPr algn="ctr">
              <a:lnSpc>
                <a:spcPct val="130000"/>
              </a:lnSpc>
            </a:pPr>
            <a:r>
              <a:rPr lang="zh-CN" altLang="en-US" sz="6000" b="1" dirty="0" smtClean="0">
                <a:solidFill>
                  <a:schemeClr val="accent5"/>
                </a:solidFill>
                <a:latin typeface="微软雅黑" pitchFamily="34" charset="-122"/>
                <a:ea typeface="微软雅黑" pitchFamily="34" charset="-122"/>
              </a:rPr>
              <a:t>四、</a:t>
            </a:r>
            <a:r>
              <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其它注意</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事项</a:t>
            </a:r>
            <a:endPar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extLst>
      <p:ext uri="{BB962C8B-B14F-4D97-AF65-F5344CB8AC3E}">
        <p14:creationId xmlns:p14="http://schemas.microsoft.com/office/powerpoint/2010/main" val="1677634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其它注意事项</a:t>
            </a:r>
          </a:p>
        </p:txBody>
      </p:sp>
      <p:sp>
        <p:nvSpPr>
          <p:cNvPr id="2" name="TextBox 1"/>
          <p:cNvSpPr txBox="1"/>
          <p:nvPr/>
        </p:nvSpPr>
        <p:spPr>
          <a:xfrm>
            <a:off x="657923" y="1237785"/>
            <a:ext cx="10961648" cy="4244560"/>
          </a:xfrm>
          <a:prstGeom prst="rect">
            <a:avLst/>
          </a:prstGeom>
          <a:noFill/>
        </p:spPr>
        <p:txBody>
          <a:bodyPr wrap="square" rtlCol="0">
            <a:spAutoFit/>
          </a:bodyPr>
          <a:lstStyle/>
          <a:p>
            <a:pPr>
              <a:lnSpc>
                <a:spcPct val="150000"/>
              </a:lnSpc>
              <a:spcBef>
                <a:spcPts val="1200"/>
              </a:spcBef>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、供应商须具备远程报价及远程报价解密的互联网条件和必要的计算机软硬件（由于不同浏览器存在兼容性问题，如在用的浏览器影响正常浏览或操作，建议使用最新版的谷歌浏览器或</a:t>
            </a:r>
            <a:r>
              <a:rPr lang="en-US" altLang="zh-CN" dirty="0">
                <a:latin typeface="微软雅黑" panose="020B0503020204020204" pitchFamily="34" charset="-122"/>
                <a:ea typeface="微软雅黑" panose="020B0503020204020204" pitchFamily="34" charset="-122"/>
              </a:rPr>
              <a:t>IE10</a:t>
            </a:r>
            <a:r>
              <a:rPr lang="zh-CN" altLang="en-US" dirty="0">
                <a:latin typeface="微软雅黑" panose="020B0503020204020204" pitchFamily="34" charset="-122"/>
                <a:ea typeface="微软雅黑" panose="020B0503020204020204" pitchFamily="34" charset="-122"/>
              </a:rPr>
              <a:t>浏览器）。因供应商的互联网条件和计算机软硬件问题，不在规定时间内有效限价报价或有效解密的商品均视为放弃申报，不在规定时间内进行网上竞价的商品均视为默认解密报价为竞价报价，一切责任由供应商自行承担。</a:t>
            </a:r>
          </a:p>
          <a:p>
            <a:pPr>
              <a:lnSpc>
                <a:spcPct val="150000"/>
              </a:lnSpc>
              <a:spcBef>
                <a:spcPts val="1200"/>
              </a:spcBef>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、供应商由于自身原因对限价报价或报价解密造成的影响，由供应商自行承担责任。</a:t>
            </a:r>
          </a:p>
          <a:p>
            <a:pPr>
              <a:lnSpc>
                <a:spcPct val="150000"/>
              </a:lnSpc>
              <a:spcBef>
                <a:spcPts val="1200"/>
              </a:spcBef>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、报价解密后，供应商须随时留意</a:t>
            </a:r>
            <a:r>
              <a:rPr lang="en-US" altLang="zh-CN" dirty="0">
                <a:latin typeface="微软雅黑" panose="020B0503020204020204" pitchFamily="34" charset="-122"/>
                <a:ea typeface="微软雅黑" panose="020B0503020204020204" pitchFamily="34" charset="-122"/>
              </a:rPr>
              <a:t>http://fs.emedchina.cn</a:t>
            </a:r>
            <a:r>
              <a:rPr lang="zh-CN" altLang="en-US" dirty="0">
                <a:latin typeface="微软雅黑" panose="020B0503020204020204" pitchFamily="34" charset="-122"/>
                <a:ea typeface="微软雅黑" panose="020B0503020204020204" pitchFamily="34" charset="-122"/>
              </a:rPr>
              <a:t>耗材信息发布栏目的通知</a:t>
            </a:r>
            <a:r>
              <a:rPr lang="zh-CN" altLang="en-US" dirty="0" smtClean="0">
                <a:latin typeface="微软雅黑" panose="020B0503020204020204" pitchFamily="34" charset="-122"/>
                <a:ea typeface="微软雅黑" panose="020B0503020204020204" pitchFamily="34" charset="-122"/>
              </a:rPr>
              <a:t>，我司将</a:t>
            </a:r>
            <a:r>
              <a:rPr lang="zh-CN" altLang="en-US" dirty="0">
                <a:latin typeface="微软雅黑" panose="020B0503020204020204" pitchFamily="34" charset="-122"/>
                <a:ea typeface="微软雅黑" panose="020B0503020204020204" pitchFamily="34" charset="-122"/>
              </a:rPr>
              <a:t>在网上公布报价解密结果。</a:t>
            </a:r>
          </a:p>
          <a:p>
            <a:pPr>
              <a:lnSpc>
                <a:spcPct val="150000"/>
              </a:lnSpc>
              <a:spcBef>
                <a:spcPts val="1200"/>
              </a:spcBef>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、我司提供的短信、电话服务，仅作为温馨提醒，供应</a:t>
            </a:r>
            <a:r>
              <a:rPr lang="zh-CN" altLang="en-US" dirty="0">
                <a:latin typeface="微软雅黑" panose="020B0503020204020204" pitchFamily="34" charset="-122"/>
                <a:ea typeface="微软雅黑" panose="020B0503020204020204" pitchFamily="34" charset="-122"/>
              </a:rPr>
              <a:t>商须随时留意</a:t>
            </a:r>
            <a:r>
              <a:rPr lang="en-US" altLang="zh-CN" dirty="0">
                <a:latin typeface="微软雅黑" panose="020B0503020204020204" pitchFamily="34" charset="-122"/>
                <a:ea typeface="微软雅黑" panose="020B0503020204020204" pitchFamily="34" charset="-122"/>
              </a:rPr>
              <a:t>http://fs.emedchina.cn</a:t>
            </a:r>
            <a:r>
              <a:rPr lang="zh-CN" altLang="en-US" dirty="0">
                <a:latin typeface="微软雅黑" panose="020B0503020204020204" pitchFamily="34" charset="-122"/>
                <a:ea typeface="微软雅黑" panose="020B0503020204020204" pitchFamily="34" charset="-122"/>
              </a:rPr>
              <a:t>耗材信息发布栏目的通知，并保持手机（电话、短信）通讯畅通，确保工作顺利进行</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6604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报价指南</a:t>
            </a:r>
            <a:endPar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TextBox 1"/>
          <p:cNvSpPr txBox="1"/>
          <p:nvPr/>
        </p:nvSpPr>
        <p:spPr>
          <a:xfrm>
            <a:off x="493140" y="1126277"/>
            <a:ext cx="11338304" cy="4749442"/>
          </a:xfrm>
          <a:prstGeom prst="rect">
            <a:avLst/>
          </a:prstGeom>
          <a:noFill/>
        </p:spPr>
        <p:txBody>
          <a:bodyPr wrap="square" rtlCol="0">
            <a:spAutoFit/>
          </a:bodyPr>
          <a:lstStyle/>
          <a:p>
            <a:pPr>
              <a:lnSpc>
                <a:spcPct val="130000"/>
              </a:lnSpc>
              <a:spcBef>
                <a:spcPts val="1000"/>
              </a:spcBef>
            </a:pPr>
            <a:r>
              <a:rPr lang="en-US" altLang="zh-CN" sz="1900" b="1" dirty="0">
                <a:latin typeface="微软雅黑" panose="020B0503020204020204" pitchFamily="34" charset="-122"/>
                <a:ea typeface="微软雅黑" panose="020B0503020204020204" pitchFamily="34" charset="-122"/>
              </a:rPr>
              <a:t>5</a:t>
            </a:r>
            <a:r>
              <a:rPr lang="zh-CN" altLang="en-US" sz="1900" b="1" dirty="0">
                <a:latin typeface="微软雅黑" panose="020B0503020204020204" pitchFamily="34" charset="-122"/>
                <a:ea typeface="微软雅黑" panose="020B0503020204020204" pitchFamily="34" charset="-122"/>
              </a:rPr>
              <a:t>、对于由多个组件商品组成的组套商品，供应商只需对单个组件商品分别进行报价。例如：每套人工关节的各组件商品价格之和等于该套人工关节的价格，系统将自动生成该套人工关节的价格。</a:t>
            </a:r>
          </a:p>
          <a:p>
            <a:pPr>
              <a:lnSpc>
                <a:spcPct val="130000"/>
              </a:lnSpc>
              <a:spcBef>
                <a:spcPts val="1000"/>
              </a:spcBef>
            </a:pPr>
            <a:r>
              <a:rPr lang="en-US" altLang="zh-CN" sz="1900" b="1" dirty="0">
                <a:latin typeface="微软雅黑" panose="020B0503020204020204" pitchFamily="34" charset="-122"/>
                <a:ea typeface="微软雅黑" panose="020B0503020204020204" pitchFamily="34" charset="-122"/>
              </a:rPr>
              <a:t>6</a:t>
            </a:r>
            <a:r>
              <a:rPr lang="zh-CN" altLang="en-US" sz="1900" b="1" dirty="0">
                <a:latin typeface="微软雅黑" panose="020B0503020204020204" pitchFamily="34" charset="-122"/>
                <a:ea typeface="微软雅黑" panose="020B0503020204020204" pitchFamily="34" charset="-122"/>
              </a:rPr>
              <a:t>、在限价报价规定的时间内，可对报价做任意调整，但报价不得高于基准价和最近销售价格。在网上竞价规定的时间内，可对报价做任意调整，但报价不得高于解密报价。</a:t>
            </a:r>
          </a:p>
          <a:p>
            <a:pPr>
              <a:lnSpc>
                <a:spcPct val="130000"/>
              </a:lnSpc>
              <a:spcBef>
                <a:spcPts val="1000"/>
              </a:spcBef>
            </a:pPr>
            <a:r>
              <a:rPr lang="en-US" altLang="zh-CN" sz="1900" b="1" dirty="0">
                <a:latin typeface="微软雅黑" panose="020B0503020204020204" pitchFamily="34" charset="-122"/>
                <a:ea typeface="微软雅黑" panose="020B0503020204020204" pitchFamily="34" charset="-122"/>
              </a:rPr>
              <a:t>7</a:t>
            </a:r>
            <a:r>
              <a:rPr lang="zh-CN" altLang="en-US" sz="1900" b="1" dirty="0">
                <a:latin typeface="微软雅黑" panose="020B0503020204020204" pitchFamily="34" charset="-122"/>
                <a:ea typeface="微软雅黑" panose="020B0503020204020204" pitchFamily="34" charset="-122"/>
              </a:rPr>
              <a:t>、申报期间填报的“最近销售价格”，不作为供应商的网上报价，须按要求网上报价。</a:t>
            </a:r>
          </a:p>
          <a:p>
            <a:pPr>
              <a:lnSpc>
                <a:spcPct val="130000"/>
              </a:lnSpc>
              <a:spcBef>
                <a:spcPts val="1000"/>
              </a:spcBef>
            </a:pPr>
            <a:r>
              <a:rPr lang="en-US" altLang="zh-CN" sz="1900" b="1" dirty="0">
                <a:latin typeface="微软雅黑" panose="020B0503020204020204" pitchFamily="34" charset="-122"/>
                <a:ea typeface="微软雅黑" panose="020B0503020204020204" pitchFamily="34" charset="-122"/>
              </a:rPr>
              <a:t>8</a:t>
            </a:r>
            <a:r>
              <a:rPr lang="zh-CN" altLang="en-US" sz="1900" b="1" dirty="0">
                <a:latin typeface="微软雅黑" panose="020B0503020204020204" pitchFamily="34" charset="-122"/>
                <a:ea typeface="微软雅黑" panose="020B0503020204020204" pitchFamily="34" charset="-122"/>
              </a:rPr>
              <a:t>、对某个商品放弃报价的，必须在相应商品信息的“是否放弃”栏进行勾选。</a:t>
            </a:r>
          </a:p>
          <a:p>
            <a:pPr>
              <a:lnSpc>
                <a:spcPct val="130000"/>
              </a:lnSpc>
              <a:spcBef>
                <a:spcPts val="1000"/>
              </a:spcBef>
            </a:pPr>
            <a:r>
              <a:rPr lang="zh-CN" altLang="en-US" sz="1900" b="1" dirty="0">
                <a:latin typeface="微软雅黑" panose="020B0503020204020204" pitchFamily="34" charset="-122"/>
                <a:ea typeface="微软雅黑" panose="020B0503020204020204" pitchFamily="34" charset="-122"/>
              </a:rPr>
              <a:t>注意：</a:t>
            </a:r>
          </a:p>
          <a:p>
            <a:pPr>
              <a:lnSpc>
                <a:spcPct val="130000"/>
              </a:lnSpc>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1</a:t>
            </a:r>
            <a:r>
              <a:rPr lang="zh-CN" altLang="en-US" sz="1900" b="1" dirty="0">
                <a:latin typeface="微软雅黑" panose="020B0503020204020204" pitchFamily="34" charset="-122"/>
                <a:ea typeface="微软雅黑" panose="020B0503020204020204" pitchFamily="34" charset="-122"/>
              </a:rPr>
              <a:t>）在“是否放弃”栏进行勾选，不是选中该商品信息填写报价的意思，勾选需谨慎，如不放弃，切勿勾选；</a:t>
            </a:r>
          </a:p>
          <a:p>
            <a:pPr>
              <a:lnSpc>
                <a:spcPct val="130000"/>
              </a:lnSpc>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2</a:t>
            </a:r>
            <a:r>
              <a:rPr lang="zh-CN" altLang="en-US" sz="1900" b="1" dirty="0">
                <a:latin typeface="微软雅黑" panose="020B0503020204020204" pitchFamily="34" charset="-122"/>
                <a:ea typeface="微软雅黑" panose="020B0503020204020204" pitchFamily="34" charset="-122"/>
              </a:rPr>
              <a:t>）对于由多个组件商品组成的组套商品，如对其中的商品放弃报价，则该商品所涉及的所有组套商品都会自动放弃报价</a:t>
            </a:r>
            <a:r>
              <a:rPr lang="zh-CN" altLang="en-US" sz="1900" b="1" dirty="0" smtClean="0">
                <a:latin typeface="微软雅黑" panose="020B0503020204020204" pitchFamily="34" charset="-122"/>
                <a:ea typeface="微软雅黑" panose="020B0503020204020204" pitchFamily="34" charset="-122"/>
              </a:rPr>
              <a:t>。</a:t>
            </a:r>
            <a:endParaRPr lang="zh-CN" altLang="en-US" sz="19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2518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其它注意事项</a:t>
            </a:r>
          </a:p>
        </p:txBody>
      </p:sp>
      <p:sp>
        <p:nvSpPr>
          <p:cNvPr id="2" name="TextBox 1"/>
          <p:cNvSpPr txBox="1"/>
          <p:nvPr/>
        </p:nvSpPr>
        <p:spPr>
          <a:xfrm>
            <a:off x="657923" y="1237785"/>
            <a:ext cx="10961648" cy="2477601"/>
          </a:xfrm>
          <a:prstGeom prst="rect">
            <a:avLst/>
          </a:prstGeom>
          <a:noFill/>
        </p:spPr>
        <p:txBody>
          <a:bodyPr wrap="square" rtlCol="0">
            <a:spAutoFit/>
          </a:bodyPr>
          <a:lstStyle/>
          <a:p>
            <a:pPr>
              <a:lnSpc>
                <a:spcPct val="150000"/>
              </a:lnSpc>
              <a:spcBef>
                <a:spcPts val="600"/>
              </a:spcBef>
            </a:pP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联系方式：</a:t>
            </a: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联系人：钟先生、林先生</a:t>
            </a: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申报咨询电话：</a:t>
            </a:r>
            <a:r>
              <a:rPr lang="en-US" altLang="zh-CN" dirty="0">
                <a:latin typeface="微软雅黑" panose="020B0503020204020204" pitchFamily="34" charset="-122"/>
                <a:ea typeface="微软雅黑" panose="020B0503020204020204" pitchFamily="34" charset="-122"/>
              </a:rPr>
              <a:t>0757</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83636010</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83636083</a:t>
            </a: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技术联系人：谭先生、彭先生</a:t>
            </a: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技术咨询电话：</a:t>
            </a:r>
            <a:r>
              <a:rPr lang="en-US" altLang="zh-CN" dirty="0">
                <a:latin typeface="微软雅黑" panose="020B0503020204020204" pitchFamily="34" charset="-122"/>
                <a:ea typeface="微软雅黑" panose="020B0503020204020204" pitchFamily="34" charset="-122"/>
              </a:rPr>
              <a:t>18988525904</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0757</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83636078</a:t>
            </a:r>
          </a:p>
        </p:txBody>
      </p:sp>
    </p:spTree>
    <p:extLst>
      <p:ext uri="{BB962C8B-B14F-4D97-AF65-F5344CB8AC3E}">
        <p14:creationId xmlns:p14="http://schemas.microsoft.com/office/powerpoint/2010/main" val="4053727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报价指南</a:t>
            </a:r>
            <a:endPar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TextBox 1"/>
          <p:cNvSpPr txBox="1"/>
          <p:nvPr/>
        </p:nvSpPr>
        <p:spPr>
          <a:xfrm>
            <a:off x="493140" y="1126277"/>
            <a:ext cx="11338304" cy="3572453"/>
          </a:xfrm>
          <a:prstGeom prst="rect">
            <a:avLst/>
          </a:prstGeom>
          <a:noFill/>
        </p:spPr>
        <p:txBody>
          <a:bodyPr wrap="square" rtlCol="0">
            <a:spAutoFit/>
          </a:bodyPr>
          <a:lstStyle/>
          <a:p>
            <a:pPr>
              <a:lnSpc>
                <a:spcPct val="150000"/>
              </a:lnSpc>
              <a:spcBef>
                <a:spcPts val="1200"/>
              </a:spcBef>
            </a:pPr>
            <a:r>
              <a:rPr lang="en-US" altLang="zh-CN" sz="1900" b="1" dirty="0">
                <a:latin typeface="微软雅黑" panose="020B0503020204020204" pitchFamily="34" charset="-122"/>
                <a:ea typeface="微软雅黑" panose="020B0503020204020204" pitchFamily="34" charset="-122"/>
              </a:rPr>
              <a:t>9</a:t>
            </a:r>
            <a:r>
              <a:rPr lang="zh-CN" altLang="en-US" sz="1900" b="1" dirty="0">
                <a:latin typeface="微软雅黑" panose="020B0503020204020204" pitchFamily="34" charset="-122"/>
                <a:ea typeface="微软雅黑" panose="020B0503020204020204" pitchFamily="34" charset="-122"/>
              </a:rPr>
              <a:t>、由于计算机缓存问题，会导致出现“价格</a:t>
            </a:r>
            <a:r>
              <a:rPr lang="en-US" altLang="zh-CN" sz="1900" b="1" dirty="0">
                <a:latin typeface="微软雅黑" panose="020B0503020204020204" pitchFamily="34" charset="-122"/>
                <a:ea typeface="微软雅黑" panose="020B0503020204020204" pitchFamily="34" charset="-122"/>
              </a:rPr>
              <a:t>(</a:t>
            </a:r>
            <a:r>
              <a:rPr lang="zh-CN" altLang="en-US" sz="1900" b="1" dirty="0">
                <a:latin typeface="微软雅黑" panose="020B0503020204020204" pitchFamily="34" charset="-122"/>
                <a:ea typeface="微软雅黑" panose="020B0503020204020204" pitchFamily="34" charset="-122"/>
              </a:rPr>
              <a:t>元</a:t>
            </a:r>
            <a:r>
              <a:rPr lang="en-US" altLang="zh-CN" sz="1900" b="1" dirty="0">
                <a:latin typeface="微软雅黑" panose="020B0503020204020204" pitchFamily="34" charset="-122"/>
                <a:ea typeface="微软雅黑" panose="020B0503020204020204" pitchFamily="34" charset="-122"/>
              </a:rPr>
              <a:t>)”</a:t>
            </a:r>
            <a:r>
              <a:rPr lang="zh-CN" altLang="en-US" sz="1900" b="1" dirty="0">
                <a:latin typeface="微软雅黑" panose="020B0503020204020204" pitchFamily="34" charset="-122"/>
                <a:ea typeface="微软雅黑" panose="020B0503020204020204" pitchFamily="34" charset="-122"/>
              </a:rPr>
              <a:t>栏有显示价格，但实际上没有保存在系统中的情况，故每页操作完毕后必须注意保存。</a:t>
            </a:r>
          </a:p>
          <a:p>
            <a:pPr>
              <a:lnSpc>
                <a:spcPct val="150000"/>
              </a:lnSpc>
              <a:spcBef>
                <a:spcPts val="1200"/>
              </a:spcBef>
            </a:pPr>
            <a:r>
              <a:rPr lang="en-US" altLang="zh-CN" sz="1900" b="1" dirty="0">
                <a:latin typeface="微软雅黑" panose="020B0503020204020204" pitchFamily="34" charset="-122"/>
                <a:ea typeface="微软雅黑" panose="020B0503020204020204" pitchFamily="34" charset="-122"/>
              </a:rPr>
              <a:t>10</a:t>
            </a:r>
            <a:r>
              <a:rPr lang="zh-CN" altLang="en-US" sz="1900" b="1" dirty="0">
                <a:latin typeface="微软雅黑" panose="020B0503020204020204" pitchFamily="34" charset="-122"/>
                <a:ea typeface="微软雅黑" panose="020B0503020204020204" pitchFamily="34" charset="-122"/>
              </a:rPr>
              <a:t>、点击“保存本页”失败后，“价格</a:t>
            </a:r>
            <a:r>
              <a:rPr lang="en-US" altLang="zh-CN" sz="1900" b="1" dirty="0">
                <a:latin typeface="微软雅黑" panose="020B0503020204020204" pitchFamily="34" charset="-122"/>
                <a:ea typeface="微软雅黑" panose="020B0503020204020204" pitchFamily="34" charset="-122"/>
              </a:rPr>
              <a:t>(</a:t>
            </a:r>
            <a:r>
              <a:rPr lang="zh-CN" altLang="en-US" sz="1900" b="1" dirty="0">
                <a:latin typeface="微软雅黑" panose="020B0503020204020204" pitchFamily="34" charset="-122"/>
                <a:ea typeface="微软雅黑" panose="020B0503020204020204" pitchFamily="34" charset="-122"/>
              </a:rPr>
              <a:t>元</a:t>
            </a:r>
            <a:r>
              <a:rPr lang="en-US" altLang="zh-CN" sz="1900" b="1" dirty="0">
                <a:latin typeface="微软雅黑" panose="020B0503020204020204" pitchFamily="34" charset="-122"/>
                <a:ea typeface="微软雅黑" panose="020B0503020204020204" pitchFamily="34" charset="-122"/>
              </a:rPr>
              <a:t>)”</a:t>
            </a:r>
            <a:r>
              <a:rPr lang="zh-CN" altLang="en-US" sz="1900" b="1" dirty="0">
                <a:latin typeface="微软雅黑" panose="020B0503020204020204" pitchFamily="34" charset="-122"/>
                <a:ea typeface="微软雅黑" panose="020B0503020204020204" pitchFamily="34" charset="-122"/>
              </a:rPr>
              <a:t>栏所显示的价格实际上没有保存在系统中，需重新按正确的操作方法进行报价并保存。</a:t>
            </a:r>
          </a:p>
          <a:p>
            <a:pPr>
              <a:lnSpc>
                <a:spcPct val="150000"/>
              </a:lnSpc>
              <a:spcBef>
                <a:spcPts val="1200"/>
              </a:spcBef>
            </a:pPr>
            <a:r>
              <a:rPr lang="en-US" altLang="zh-CN" sz="1900" b="1" dirty="0">
                <a:latin typeface="微软雅黑" panose="020B0503020204020204" pitchFamily="34" charset="-122"/>
                <a:ea typeface="微软雅黑" panose="020B0503020204020204" pitchFamily="34" charset="-122"/>
              </a:rPr>
              <a:t>11</a:t>
            </a:r>
            <a:r>
              <a:rPr lang="zh-CN" altLang="en-US" sz="1900" b="1" dirty="0">
                <a:latin typeface="微软雅黑" panose="020B0503020204020204" pitchFamily="34" charset="-122"/>
                <a:ea typeface="微软雅黑" panose="020B0503020204020204" pitchFamily="34" charset="-122"/>
              </a:rPr>
              <a:t>、为确保报价结果已经准确无误保存在系统中，各供应商务必在报价完毕后，分别选择“未报价”、“已报价”、“已放弃”状态点击“查询”，进行再次检查确认。</a:t>
            </a:r>
          </a:p>
          <a:p>
            <a:pPr>
              <a:lnSpc>
                <a:spcPct val="150000"/>
              </a:lnSpc>
              <a:spcBef>
                <a:spcPts val="1200"/>
              </a:spcBef>
            </a:pPr>
            <a:r>
              <a:rPr lang="en-US" altLang="zh-CN" sz="1900" b="1" dirty="0">
                <a:latin typeface="微软雅黑" panose="020B0503020204020204" pitchFamily="34" charset="-122"/>
                <a:ea typeface="微软雅黑" panose="020B0503020204020204" pitchFamily="34" charset="-122"/>
              </a:rPr>
              <a:t>12</a:t>
            </a:r>
            <a:r>
              <a:rPr lang="zh-CN" altLang="en-US" sz="1900" b="1" dirty="0">
                <a:latin typeface="微软雅黑" panose="020B0503020204020204" pitchFamily="34" charset="-122"/>
                <a:ea typeface="微软雅黑" panose="020B0503020204020204" pitchFamily="34" charset="-122"/>
              </a:rPr>
              <a:t>、供应商在报价前务必仔细阅读报价指南、报价原则，按内容所述进行报价，避免出现报价错误。</a:t>
            </a:r>
          </a:p>
        </p:txBody>
      </p:sp>
    </p:spTree>
    <p:extLst>
      <p:ext uri="{BB962C8B-B14F-4D97-AF65-F5344CB8AC3E}">
        <p14:creationId xmlns:p14="http://schemas.microsoft.com/office/powerpoint/2010/main" val="3337432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660404" y="1936895"/>
            <a:ext cx="10836503" cy="1292662"/>
          </a:xfrm>
          <a:prstGeom prst="rect">
            <a:avLst/>
          </a:prstGeom>
          <a:noFill/>
        </p:spPr>
        <p:txBody>
          <a:bodyPr wrap="square" rtlCol="0" anchor="ctr">
            <a:spAutoFit/>
          </a:bodyPr>
          <a:lstStyle/>
          <a:p>
            <a:pPr algn="ctr">
              <a:lnSpc>
                <a:spcPct val="130000"/>
              </a:lnSpc>
            </a:pPr>
            <a:r>
              <a:rPr lang="zh-CN" altLang="en-US" sz="6000" b="1" dirty="0" smtClean="0">
                <a:solidFill>
                  <a:schemeClr val="accent5"/>
                </a:solidFill>
                <a:latin typeface="微软雅黑" pitchFamily="34" charset="-122"/>
                <a:ea typeface="微软雅黑" pitchFamily="34" charset="-122"/>
              </a:rPr>
              <a:t>一、</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限价报价</a:t>
            </a:r>
            <a:endPar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extLst>
      <p:ext uri="{BB962C8B-B14F-4D97-AF65-F5344CB8AC3E}">
        <p14:creationId xmlns:p14="http://schemas.microsoft.com/office/powerpoint/2010/main" val="335476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限价报价时间</a:t>
            </a:r>
          </a:p>
        </p:txBody>
      </p:sp>
      <p:sp>
        <p:nvSpPr>
          <p:cNvPr id="2" name="TextBox 1"/>
          <p:cNvSpPr txBox="1"/>
          <p:nvPr/>
        </p:nvSpPr>
        <p:spPr>
          <a:xfrm>
            <a:off x="903248" y="1795346"/>
            <a:ext cx="10549053" cy="1482650"/>
          </a:xfrm>
          <a:prstGeom prst="rect">
            <a:avLst/>
          </a:prstGeom>
          <a:noFill/>
        </p:spPr>
        <p:txBody>
          <a:bodyPr wrap="square" rtlCol="0">
            <a:spAutoFit/>
          </a:bodyPr>
          <a:lstStyle/>
          <a:p>
            <a:pPr>
              <a:lnSpc>
                <a:spcPct val="150000"/>
              </a:lnSpc>
            </a:pPr>
            <a:r>
              <a:rPr lang="en-US" altLang="zh-CN" sz="3200" b="1" dirty="0">
                <a:latin typeface="微软雅黑" panose="020B0503020204020204" pitchFamily="34" charset="-122"/>
                <a:ea typeface="微软雅黑" panose="020B0503020204020204" pitchFamily="34" charset="-122"/>
              </a:rPr>
              <a:t>2016</a:t>
            </a:r>
            <a:r>
              <a:rPr lang="zh-CN" altLang="en-US" sz="3200" b="1" dirty="0">
                <a:latin typeface="微软雅黑" panose="020B0503020204020204" pitchFamily="34" charset="-122"/>
                <a:ea typeface="微软雅黑" panose="020B0503020204020204" pitchFamily="34" charset="-122"/>
              </a:rPr>
              <a:t>年</a:t>
            </a:r>
            <a:r>
              <a:rPr lang="en-US" altLang="zh-CN" sz="3200" b="1" dirty="0">
                <a:latin typeface="微软雅黑" panose="020B0503020204020204" pitchFamily="34" charset="-122"/>
                <a:ea typeface="微软雅黑" panose="020B0503020204020204" pitchFamily="34" charset="-122"/>
              </a:rPr>
              <a:t>7</a:t>
            </a:r>
            <a:r>
              <a:rPr lang="zh-CN" altLang="en-US" sz="3200" b="1" dirty="0">
                <a:latin typeface="微软雅黑" panose="020B0503020204020204" pitchFamily="34" charset="-122"/>
                <a:ea typeface="微软雅黑" panose="020B0503020204020204" pitchFamily="34" charset="-122"/>
              </a:rPr>
              <a:t>月</a:t>
            </a:r>
            <a:r>
              <a:rPr lang="en-US" altLang="zh-CN" sz="3200" b="1" dirty="0">
                <a:latin typeface="微软雅黑" panose="020B0503020204020204" pitchFamily="34" charset="-122"/>
                <a:ea typeface="微软雅黑" panose="020B0503020204020204" pitchFamily="34" charset="-122"/>
              </a:rPr>
              <a:t>11</a:t>
            </a:r>
            <a:r>
              <a:rPr lang="zh-CN" altLang="en-US" sz="3200" b="1" dirty="0">
                <a:latin typeface="微软雅黑" panose="020B0503020204020204" pitchFamily="34" charset="-122"/>
                <a:ea typeface="微软雅黑" panose="020B0503020204020204" pitchFamily="34" charset="-122"/>
              </a:rPr>
              <a:t>日（星期一）上午</a:t>
            </a:r>
            <a:r>
              <a:rPr lang="en-US" altLang="zh-CN" sz="3200" b="1" dirty="0">
                <a:latin typeface="微软雅黑" panose="020B0503020204020204" pitchFamily="34" charset="-122"/>
                <a:ea typeface="微软雅黑" panose="020B0503020204020204" pitchFamily="34" charset="-122"/>
              </a:rPr>
              <a:t>9:00—2016</a:t>
            </a:r>
            <a:r>
              <a:rPr lang="zh-CN" altLang="en-US" sz="3200" b="1" dirty="0">
                <a:latin typeface="微软雅黑" panose="020B0503020204020204" pitchFamily="34" charset="-122"/>
                <a:ea typeface="微软雅黑" panose="020B0503020204020204" pitchFamily="34" charset="-122"/>
              </a:rPr>
              <a:t>年</a:t>
            </a:r>
            <a:r>
              <a:rPr lang="en-US" altLang="zh-CN" sz="3200" b="1" dirty="0">
                <a:latin typeface="微软雅黑" panose="020B0503020204020204" pitchFamily="34" charset="-122"/>
                <a:ea typeface="微软雅黑" panose="020B0503020204020204" pitchFamily="34" charset="-122"/>
              </a:rPr>
              <a:t>7</a:t>
            </a:r>
            <a:r>
              <a:rPr lang="zh-CN" altLang="en-US" sz="3200" b="1" dirty="0">
                <a:latin typeface="微软雅黑" panose="020B0503020204020204" pitchFamily="34" charset="-122"/>
                <a:ea typeface="微软雅黑" panose="020B0503020204020204" pitchFamily="34" charset="-122"/>
              </a:rPr>
              <a:t>月</a:t>
            </a:r>
            <a:r>
              <a:rPr lang="en-US" altLang="zh-CN" sz="3200" b="1" dirty="0">
                <a:latin typeface="微软雅黑" panose="020B0503020204020204" pitchFamily="34" charset="-122"/>
                <a:ea typeface="微软雅黑" panose="020B0503020204020204" pitchFamily="34" charset="-122"/>
              </a:rPr>
              <a:t>14</a:t>
            </a:r>
            <a:r>
              <a:rPr lang="zh-CN" altLang="en-US" sz="3200" b="1" dirty="0">
                <a:latin typeface="微软雅黑" panose="020B0503020204020204" pitchFamily="34" charset="-122"/>
                <a:ea typeface="微软雅黑" panose="020B0503020204020204" pitchFamily="34" charset="-122"/>
              </a:rPr>
              <a:t>日（星期四）上午</a:t>
            </a:r>
            <a:r>
              <a:rPr lang="en-US" altLang="zh-CN" sz="3200" b="1" dirty="0">
                <a:latin typeface="微软雅黑" panose="020B0503020204020204" pitchFamily="34" charset="-122"/>
                <a:ea typeface="微软雅黑" panose="020B0503020204020204" pitchFamily="34" charset="-122"/>
              </a:rPr>
              <a:t>9:00</a:t>
            </a:r>
            <a:r>
              <a:rPr lang="zh-CN" altLang="en-US" sz="3200" b="1"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728020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pic>
        <p:nvPicPr>
          <p:cNvPr id="4" name="图片 3"/>
          <p:cNvPicPr>
            <a:picLocks noChangeAspect="1"/>
          </p:cNvPicPr>
          <p:nvPr/>
        </p:nvPicPr>
        <p:blipFill>
          <a:blip r:embed="rId2"/>
          <a:stretch>
            <a:fillRect/>
          </a:stretch>
        </p:blipFill>
        <p:spPr>
          <a:xfrm>
            <a:off x="429873" y="10510"/>
            <a:ext cx="11332254" cy="6858000"/>
          </a:xfrm>
          <a:prstGeom prst="rect">
            <a:avLst/>
          </a:prstGeom>
        </p:spPr>
      </p:pic>
      <p:grpSp>
        <p:nvGrpSpPr>
          <p:cNvPr id="7" name="组合 6"/>
          <p:cNvGrpSpPr/>
          <p:nvPr/>
        </p:nvGrpSpPr>
        <p:grpSpPr>
          <a:xfrm>
            <a:off x="8691659" y="1750780"/>
            <a:ext cx="2490768" cy="784673"/>
            <a:chOff x="8327668" y="2297650"/>
            <a:chExt cx="2395051" cy="754521"/>
          </a:xfrm>
        </p:grpSpPr>
        <p:sp>
          <p:nvSpPr>
            <p:cNvPr id="8" name="下箭头 7"/>
            <p:cNvSpPr/>
            <p:nvPr/>
          </p:nvSpPr>
          <p:spPr>
            <a:xfrm rot="13500000" flipV="1">
              <a:off x="8360285" y="2757052"/>
              <a:ext cx="262502"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485444" y="2297650"/>
              <a:ext cx="2237275" cy="621496"/>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输入用户名及密码，</a:t>
              </a:r>
              <a:r>
                <a:rPr lang="zh-CN" altLang="en-US" dirty="0" smtClean="0">
                  <a:latin typeface="微软雅黑" panose="020B0503020204020204" pitchFamily="34" charset="-122"/>
                  <a:ea typeface="微软雅黑" panose="020B0503020204020204" pitchFamily="34" charset="-122"/>
                </a:rPr>
                <a:t>点击“登录”。</a:t>
              </a:r>
              <a:endParaRPr lang="zh-CN" altLang="en-US" dirty="0">
                <a:latin typeface="微软雅黑" panose="020B0503020204020204" pitchFamily="34" charset="-122"/>
                <a:ea typeface="微软雅黑" panose="020B0503020204020204" pitchFamily="34" charset="-122"/>
              </a:endParaRPr>
            </a:p>
          </p:txBody>
        </p:sp>
      </p:grpSp>
      <p:sp>
        <p:nvSpPr>
          <p:cNvPr id="10" name="矩形 9"/>
          <p:cNvSpPr/>
          <p:nvPr/>
        </p:nvSpPr>
        <p:spPr>
          <a:xfrm>
            <a:off x="7285734" y="2686307"/>
            <a:ext cx="2127740" cy="108690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882646" y="1248937"/>
            <a:ext cx="3847171" cy="369332"/>
          </a:xfrm>
          <a:prstGeom prst="rect">
            <a:avLst/>
          </a:prstGeom>
          <a:noFill/>
        </p:spPr>
        <p:txBody>
          <a:bodyPr wrap="square" rtlCol="0">
            <a:spAutoFit/>
          </a:bodyPr>
          <a:lstStyle/>
          <a:p>
            <a:r>
              <a:rPr lang="zh-CN" altLang="en-US" b="1" dirty="0" smtClean="0">
                <a:solidFill>
                  <a:srgbClr val="FF0000"/>
                </a:solidFill>
              </a:rPr>
              <a:t>登陆网址：</a:t>
            </a:r>
            <a:r>
              <a:rPr lang="en-US" altLang="zh-CN" b="1" dirty="0" smtClean="0">
                <a:solidFill>
                  <a:srgbClr val="FF0000"/>
                </a:solidFill>
              </a:rPr>
              <a:t>http</a:t>
            </a:r>
            <a:r>
              <a:rPr lang="en-US" altLang="zh-CN" b="1" dirty="0">
                <a:solidFill>
                  <a:srgbClr val="FF0000"/>
                </a:solidFill>
              </a:rPr>
              <a:t>://smix.emedchina.cn</a:t>
            </a:r>
            <a:endParaRPr lang="zh-CN" altLang="en-US" b="1" dirty="0">
              <a:solidFill>
                <a:srgbClr val="FF0000"/>
              </a:solidFill>
            </a:endParaRPr>
          </a:p>
        </p:txBody>
      </p:sp>
    </p:spTree>
    <p:extLst>
      <p:ext uri="{BB962C8B-B14F-4D97-AF65-F5344CB8AC3E}">
        <p14:creationId xmlns:p14="http://schemas.microsoft.com/office/powerpoint/2010/main" val="1125326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90294"/>
            <a:ext cx="12192000" cy="525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8221792" y="3004696"/>
            <a:ext cx="3641507" cy="369332"/>
            <a:chOff x="8369944" y="2607976"/>
            <a:chExt cx="3501570" cy="355140"/>
          </a:xfrm>
        </p:grpSpPr>
        <p:sp>
          <p:nvSpPr>
            <p:cNvPr id="7" name="下箭头 6"/>
            <p:cNvSpPr/>
            <p:nvPr/>
          </p:nvSpPr>
          <p:spPr>
            <a:xfrm rot="16200000" flipV="1">
              <a:off x="8402560" y="2644653"/>
              <a:ext cx="262503"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663462" y="2607976"/>
              <a:ext cx="3208052"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点击“项目产品报价”。</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6994147" y="3036440"/>
            <a:ext cx="1227645" cy="337588"/>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5874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2112</TotalTime>
  <Words>2171</Words>
  <Application>Microsoft Office PowerPoint</Application>
  <PresentationFormat>自定义</PresentationFormat>
  <Paragraphs>107</Paragraphs>
  <Slides>40</Slides>
  <Notes>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微软用户</cp:lastModifiedBy>
  <cp:revision>342</cp:revision>
  <dcterms:created xsi:type="dcterms:W3CDTF">2016-04-05T02:05:29Z</dcterms:created>
  <dcterms:modified xsi:type="dcterms:W3CDTF">2016-07-08T06:20:13Z</dcterms:modified>
</cp:coreProperties>
</file>